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78" r:id="rId2"/>
    <p:sldId id="270" r:id="rId3"/>
    <p:sldId id="266" r:id="rId4"/>
    <p:sldId id="281" r:id="rId5"/>
    <p:sldId id="285" r:id="rId6"/>
    <p:sldId id="283" r:id="rId7"/>
    <p:sldId id="284" r:id="rId8"/>
    <p:sldId id="282" r:id="rId9"/>
    <p:sldId id="286" r:id="rId10"/>
    <p:sldId id="259" r:id="rId11"/>
  </p:sldIdLst>
  <p:sldSz cx="7772400" cy="9144000"/>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E33"/>
    <a:srgbClr val="FFC715"/>
    <a:srgbClr val="2F5597"/>
    <a:srgbClr val="99CC00"/>
    <a:srgbClr val="66FF33"/>
    <a:srgbClr val="00CC00"/>
    <a:srgbClr val="00FF00"/>
    <a:srgbClr val="33CC33"/>
    <a:srgbClr val="E8E8E8"/>
    <a:srgbClr val="C1D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360" autoAdjust="0"/>
    <p:restoredTop sz="97398" autoAdjust="0"/>
  </p:normalViewPr>
  <p:slideViewPr>
    <p:cSldViewPr>
      <p:cViewPr varScale="1">
        <p:scale>
          <a:sx n="65" d="100"/>
          <a:sy n="65" d="100"/>
        </p:scale>
        <p:origin x="2707" y="67"/>
      </p:cViewPr>
      <p:guideLst>
        <p:guide orient="horz" pos="2880"/>
        <p:guide pos="2448"/>
      </p:guideLst>
    </p:cSldViewPr>
  </p:slideViewPr>
  <p:notesTextViewPr>
    <p:cViewPr>
      <p:scale>
        <a:sx n="100" d="100"/>
        <a:sy n="100" d="100"/>
      </p:scale>
      <p:origin x="0" y="0"/>
    </p:cViewPr>
  </p:notesTextViewPr>
  <p:sorterViewPr>
    <p:cViewPr>
      <p:scale>
        <a:sx n="100" d="100"/>
        <a:sy n="100" d="100"/>
      </p:scale>
      <p:origin x="0" y="165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erine Gallagher" userId="c42fef80a48e9983" providerId="LiveId" clId="{613535A4-E2DF-471C-B0B3-8C61EB2F75BC}"/>
    <pc:docChg chg="modSld">
      <pc:chgData name="Katherine Gallagher" userId="c42fef80a48e9983" providerId="LiveId" clId="{613535A4-E2DF-471C-B0B3-8C61EB2F75BC}" dt="2021-04-21T19:58:52.315" v="4" actId="20577"/>
      <pc:docMkLst>
        <pc:docMk/>
      </pc:docMkLst>
      <pc:sldChg chg="modSp mod">
        <pc:chgData name="Katherine Gallagher" userId="c42fef80a48e9983" providerId="LiveId" clId="{613535A4-E2DF-471C-B0B3-8C61EB2F75BC}" dt="2021-04-21T19:58:52.315" v="4" actId="20577"/>
        <pc:sldMkLst>
          <pc:docMk/>
          <pc:sldMk cId="0" sldId="278"/>
        </pc:sldMkLst>
        <pc:spChg chg="mod">
          <ac:chgData name="Katherine Gallagher" userId="c42fef80a48e9983" providerId="LiveId" clId="{613535A4-E2DF-471C-B0B3-8C61EB2F75BC}" dt="2021-04-21T19:58:52.315" v="4" actId="20577"/>
          <ac:spMkLst>
            <pc:docMk/>
            <pc:sldMk cId="0" sldId="278"/>
            <ac:spMk id="19" creationId="{B926F16B-6969-45A9-9E3F-85C92F50C432}"/>
          </ac:spMkLst>
        </pc:spChg>
      </pc:sldChg>
    </pc:docChg>
  </pc:docChgLst>
  <pc:docChgLst>
    <pc:chgData name="Katherine Gallagher" userId="c42fef80a48e9983" providerId="LiveId" clId="{8F2ABE6C-116E-4FE9-82D4-49D8375F1C7E}"/>
    <pc:docChg chg="undo redo custSel modSld">
      <pc:chgData name="Katherine Gallagher" userId="c42fef80a48e9983" providerId="LiveId" clId="{8F2ABE6C-116E-4FE9-82D4-49D8375F1C7E}" dt="2021-03-22T20:48:32.915" v="3061" actId="20577"/>
      <pc:docMkLst>
        <pc:docMk/>
      </pc:docMkLst>
      <pc:sldChg chg="addSp delSp modSp mod">
        <pc:chgData name="Katherine Gallagher" userId="c42fef80a48e9983" providerId="LiveId" clId="{8F2ABE6C-116E-4FE9-82D4-49D8375F1C7E}" dt="2021-03-22T19:28:26.857" v="2722" actId="14100"/>
        <pc:sldMkLst>
          <pc:docMk/>
          <pc:sldMk cId="0" sldId="259"/>
        </pc:sldMkLst>
        <pc:spChg chg="add del mod">
          <ac:chgData name="Katherine Gallagher" userId="c42fef80a48e9983" providerId="LiveId" clId="{8F2ABE6C-116E-4FE9-82D4-49D8375F1C7E}" dt="2021-03-22T19:28:26.857" v="2722" actId="14100"/>
          <ac:spMkLst>
            <pc:docMk/>
            <pc:sldMk cId="0" sldId="259"/>
            <ac:spMk id="19" creationId="{ED79BB42-4D38-4FD2-9814-AB69230D6D7C}"/>
          </ac:spMkLst>
        </pc:spChg>
      </pc:sldChg>
      <pc:sldChg chg="addSp modSp mod">
        <pc:chgData name="Katherine Gallagher" userId="c42fef80a48e9983" providerId="LiveId" clId="{8F2ABE6C-116E-4FE9-82D4-49D8375F1C7E}" dt="2021-03-22T18:33:30.312" v="927" actId="6549"/>
        <pc:sldMkLst>
          <pc:docMk/>
          <pc:sldMk cId="0" sldId="266"/>
        </pc:sldMkLst>
        <pc:spChg chg="mod">
          <ac:chgData name="Katherine Gallagher" userId="c42fef80a48e9983" providerId="LiveId" clId="{8F2ABE6C-116E-4FE9-82D4-49D8375F1C7E}" dt="2021-03-22T18:31:54.088" v="853" actId="1036"/>
          <ac:spMkLst>
            <pc:docMk/>
            <pc:sldMk cId="0" sldId="266"/>
            <ac:spMk id="31" creationId="{E5C304B6-88B2-40F5-83D6-1C3361A29D7D}"/>
          </ac:spMkLst>
        </pc:spChg>
        <pc:spChg chg="mod">
          <ac:chgData name="Katherine Gallagher" userId="c42fef80a48e9983" providerId="LiveId" clId="{8F2ABE6C-116E-4FE9-82D4-49D8375F1C7E}" dt="2021-03-22T18:26:17.365" v="522" actId="20577"/>
          <ac:spMkLst>
            <pc:docMk/>
            <pc:sldMk cId="0" sldId="266"/>
            <ac:spMk id="4099" creationId="{CB704718-E1C4-42EB-8FAA-EBE996947CFD}"/>
          </ac:spMkLst>
        </pc:spChg>
        <pc:spChg chg="mod">
          <ac:chgData name="Katherine Gallagher" userId="c42fef80a48e9983" providerId="LiveId" clId="{8F2ABE6C-116E-4FE9-82D4-49D8375F1C7E}" dt="2021-03-22T18:33:30.312" v="927" actId="6549"/>
          <ac:spMkLst>
            <pc:docMk/>
            <pc:sldMk cId="0" sldId="266"/>
            <ac:spMk id="4100" creationId="{7A3DBE70-1C7A-4119-8ACC-8337D3B95740}"/>
          </ac:spMkLst>
        </pc:spChg>
        <pc:spChg chg="mod">
          <ac:chgData name="Katherine Gallagher" userId="c42fef80a48e9983" providerId="LiveId" clId="{8F2ABE6C-116E-4FE9-82D4-49D8375F1C7E}" dt="2021-03-22T18:22:21.427" v="397" actId="1076"/>
          <ac:spMkLst>
            <pc:docMk/>
            <pc:sldMk cId="0" sldId="266"/>
            <ac:spMk id="4139" creationId="{1FBB02C5-63C8-4601-B1B8-8F8EF65F9B2C}"/>
          </ac:spMkLst>
        </pc:spChg>
        <pc:grpChg chg="add mod">
          <ac:chgData name="Katherine Gallagher" userId="c42fef80a48e9983" providerId="LiveId" clId="{8F2ABE6C-116E-4FE9-82D4-49D8375F1C7E}" dt="2021-03-22T18:31:54.088" v="853" actId="1036"/>
          <ac:grpSpMkLst>
            <pc:docMk/>
            <pc:sldMk cId="0" sldId="266"/>
            <ac:grpSpMk id="2" creationId="{ECCF216E-DA3C-4341-8FE3-E6DB5E7B2AA3}"/>
          </ac:grpSpMkLst>
        </pc:grpChg>
        <pc:graphicFrameChg chg="mod modGraphic">
          <ac:chgData name="Katherine Gallagher" userId="c42fef80a48e9983" providerId="LiveId" clId="{8F2ABE6C-116E-4FE9-82D4-49D8375F1C7E}" dt="2021-03-22T18:24:05.928" v="454" actId="20577"/>
          <ac:graphicFrameMkLst>
            <pc:docMk/>
            <pc:sldMk cId="0" sldId="266"/>
            <ac:graphicFrameMk id="40" creationId="{47C61E23-11C0-4E67-BDB4-CAFCE0D0B656}"/>
          </ac:graphicFrameMkLst>
        </pc:graphicFrameChg>
        <pc:picChg chg="mod">
          <ac:chgData name="Katherine Gallagher" userId="c42fef80a48e9983" providerId="LiveId" clId="{8F2ABE6C-116E-4FE9-82D4-49D8375F1C7E}" dt="2021-03-22T18:31:54.088" v="853" actId="1036"/>
          <ac:picMkLst>
            <pc:docMk/>
            <pc:sldMk cId="0" sldId="266"/>
            <ac:picMk id="4135" creationId="{E3DA24AA-2B7D-4208-B8C7-364958B11044}"/>
          </ac:picMkLst>
        </pc:picChg>
      </pc:sldChg>
      <pc:sldChg chg="addSp delSp modSp mod">
        <pc:chgData name="Katherine Gallagher" userId="c42fef80a48e9983" providerId="LiveId" clId="{8F2ABE6C-116E-4FE9-82D4-49D8375F1C7E}" dt="2021-03-22T20:39:16.501" v="3058" actId="20577"/>
        <pc:sldMkLst>
          <pc:docMk/>
          <pc:sldMk cId="0" sldId="270"/>
        </pc:sldMkLst>
        <pc:spChg chg="add del mod">
          <ac:chgData name="Katherine Gallagher" userId="c42fef80a48e9983" providerId="LiveId" clId="{8F2ABE6C-116E-4FE9-82D4-49D8375F1C7E}" dt="2021-03-22T19:22:40.165" v="2648" actId="478"/>
          <ac:spMkLst>
            <pc:docMk/>
            <pc:sldMk cId="0" sldId="270"/>
            <ac:spMk id="16" creationId="{5259DBFE-C373-422E-875A-07698F488FF9}"/>
          </ac:spMkLst>
        </pc:spChg>
        <pc:spChg chg="mod">
          <ac:chgData name="Katherine Gallagher" userId="c42fef80a48e9983" providerId="LiveId" clId="{8F2ABE6C-116E-4FE9-82D4-49D8375F1C7E}" dt="2021-03-22T20:39:16.501" v="3058" actId="20577"/>
          <ac:spMkLst>
            <pc:docMk/>
            <pc:sldMk cId="0" sldId="270"/>
            <ac:spMk id="3074" creationId="{E68CF2D7-4DE8-47E9-B955-71EAC3693944}"/>
          </ac:spMkLst>
        </pc:spChg>
        <pc:spChg chg="mod">
          <ac:chgData name="Katherine Gallagher" userId="c42fef80a48e9983" providerId="LiveId" clId="{8F2ABE6C-116E-4FE9-82D4-49D8375F1C7E}" dt="2021-03-22T18:21:21.922" v="387" actId="20577"/>
          <ac:spMkLst>
            <pc:docMk/>
            <pc:sldMk cId="0" sldId="270"/>
            <ac:spMk id="3076" creationId="{0F0C2BE2-02AA-4DA9-9581-17FDA78BFEDA}"/>
          </ac:spMkLst>
        </pc:spChg>
        <pc:spChg chg="mod">
          <ac:chgData name="Katherine Gallagher" userId="c42fef80a48e9983" providerId="LiveId" clId="{8F2ABE6C-116E-4FE9-82D4-49D8375F1C7E}" dt="2021-03-22T20:29:27.295" v="2811" actId="13926"/>
          <ac:spMkLst>
            <pc:docMk/>
            <pc:sldMk cId="0" sldId="270"/>
            <ac:spMk id="3077" creationId="{744254C9-BD01-4139-B14F-2538C82EB8FB}"/>
          </ac:spMkLst>
        </pc:spChg>
        <pc:spChg chg="mod">
          <ac:chgData name="Katherine Gallagher" userId="c42fef80a48e9983" providerId="LiveId" clId="{8F2ABE6C-116E-4FE9-82D4-49D8375F1C7E}" dt="2021-03-22T19:23:40.232" v="2682" actId="14100"/>
          <ac:spMkLst>
            <pc:docMk/>
            <pc:sldMk cId="0" sldId="270"/>
            <ac:spMk id="3084" creationId="{FF03C320-7167-4DEE-98E3-1CFBA2B28C1A}"/>
          </ac:spMkLst>
        </pc:spChg>
        <pc:picChg chg="mod">
          <ac:chgData name="Katherine Gallagher" userId="c42fef80a48e9983" providerId="LiveId" clId="{8F2ABE6C-116E-4FE9-82D4-49D8375F1C7E}" dt="2021-03-22T18:12:47.955" v="85" actId="1035"/>
          <ac:picMkLst>
            <pc:docMk/>
            <pc:sldMk cId="0" sldId="270"/>
            <ac:picMk id="3" creationId="{4D590AFD-61E1-45E1-B9B2-B5EBD0132972}"/>
          </ac:picMkLst>
        </pc:picChg>
      </pc:sldChg>
      <pc:sldChg chg="modSp mod">
        <pc:chgData name="Katherine Gallagher" userId="c42fef80a48e9983" providerId="LiveId" clId="{8F2ABE6C-116E-4FE9-82D4-49D8375F1C7E}" dt="2021-03-22T20:44:41.214" v="3059" actId="113"/>
        <pc:sldMkLst>
          <pc:docMk/>
          <pc:sldMk cId="0" sldId="278"/>
        </pc:sldMkLst>
        <pc:spChg chg="mod">
          <ac:chgData name="Katherine Gallagher" userId="c42fef80a48e9983" providerId="LiveId" clId="{8F2ABE6C-116E-4FE9-82D4-49D8375F1C7E}" dt="2021-03-22T18:04:38.884" v="6" actId="20577"/>
          <ac:spMkLst>
            <pc:docMk/>
            <pc:sldMk cId="0" sldId="278"/>
            <ac:spMk id="48138" creationId="{9DE3B57E-4A86-4CBE-9F07-11BE1C9E8410}"/>
          </ac:spMkLst>
        </pc:spChg>
        <pc:graphicFrameChg chg="modGraphic">
          <ac:chgData name="Katherine Gallagher" userId="c42fef80a48e9983" providerId="LiveId" clId="{8F2ABE6C-116E-4FE9-82D4-49D8375F1C7E}" dt="2021-03-22T20:44:41.214" v="3059" actId="113"/>
          <ac:graphicFrameMkLst>
            <pc:docMk/>
            <pc:sldMk cId="0" sldId="278"/>
            <ac:graphicFrameMk id="28" creationId="{1F98FA13-D9B0-488F-9D72-E498F2AA51EC}"/>
          </ac:graphicFrameMkLst>
        </pc:graphicFrameChg>
      </pc:sldChg>
      <pc:sldChg chg="modSp mod">
        <pc:chgData name="Katherine Gallagher" userId="c42fef80a48e9983" providerId="LiveId" clId="{8F2ABE6C-116E-4FE9-82D4-49D8375F1C7E}" dt="2021-03-22T20:48:32.915" v="3061" actId="20577"/>
        <pc:sldMkLst>
          <pc:docMk/>
          <pc:sldMk cId="0" sldId="281"/>
        </pc:sldMkLst>
        <pc:spChg chg="mod">
          <ac:chgData name="Katherine Gallagher" userId="c42fef80a48e9983" providerId="LiveId" clId="{8F2ABE6C-116E-4FE9-82D4-49D8375F1C7E}" dt="2021-03-22T20:48:32.915" v="3061" actId="20577"/>
          <ac:spMkLst>
            <pc:docMk/>
            <pc:sldMk cId="0" sldId="281"/>
            <ac:spMk id="34" creationId="{017DE35E-854F-46D2-930F-18DD522EE994}"/>
          </ac:spMkLst>
        </pc:spChg>
        <pc:spChg chg="mod">
          <ac:chgData name="Katherine Gallagher" userId="c42fef80a48e9983" providerId="LiveId" clId="{8F2ABE6C-116E-4FE9-82D4-49D8375F1C7E}" dt="2021-03-22T19:24:21.152" v="2687" actId="14100"/>
          <ac:spMkLst>
            <pc:docMk/>
            <pc:sldMk cId="0" sldId="281"/>
            <ac:spMk id="37" creationId="{E5EEA39F-CE37-46F5-A9B4-9F2DB00AC07E}"/>
          </ac:spMkLst>
        </pc:spChg>
        <pc:spChg chg="mod">
          <ac:chgData name="Katherine Gallagher" userId="c42fef80a48e9983" providerId="LiveId" clId="{8F2ABE6C-116E-4FE9-82D4-49D8375F1C7E}" dt="2021-03-22T19:23:10.054" v="2675" actId="20577"/>
          <ac:spMkLst>
            <pc:docMk/>
            <pc:sldMk cId="0" sldId="281"/>
            <ac:spMk id="5123" creationId="{EFC640AD-8F79-4E8D-841A-187DB93C937B}"/>
          </ac:spMkLst>
        </pc:spChg>
        <pc:spChg chg="mod">
          <ac:chgData name="Katherine Gallagher" userId="c42fef80a48e9983" providerId="LiveId" clId="{8F2ABE6C-116E-4FE9-82D4-49D8375F1C7E}" dt="2021-03-22T18:41:22.815" v="1276" actId="20577"/>
          <ac:spMkLst>
            <pc:docMk/>
            <pc:sldMk cId="0" sldId="281"/>
            <ac:spMk id="5124" creationId="{7E745387-D1E3-4346-8377-B37CE03288BD}"/>
          </ac:spMkLst>
        </pc:spChg>
        <pc:spChg chg="mod">
          <ac:chgData name="Katherine Gallagher" userId="c42fef80a48e9983" providerId="LiveId" clId="{8F2ABE6C-116E-4FE9-82D4-49D8375F1C7E}" dt="2021-03-22T18:39:57.490" v="1203" actId="20577"/>
          <ac:spMkLst>
            <pc:docMk/>
            <pc:sldMk cId="0" sldId="281"/>
            <ac:spMk id="5145" creationId="{3992A93E-3066-4F9E-A6BA-239F10871F77}"/>
          </ac:spMkLst>
        </pc:spChg>
        <pc:spChg chg="mod">
          <ac:chgData name="Katherine Gallagher" userId="c42fef80a48e9983" providerId="LiveId" clId="{8F2ABE6C-116E-4FE9-82D4-49D8375F1C7E}" dt="2021-03-22T19:24:33.174" v="2689" actId="1036"/>
          <ac:spMkLst>
            <pc:docMk/>
            <pc:sldMk cId="0" sldId="281"/>
            <ac:spMk id="5146" creationId="{92A28406-FD30-490D-86CA-6A3B842E1EE8}"/>
          </ac:spMkLst>
        </pc:spChg>
        <pc:spChg chg="mod">
          <ac:chgData name="Katherine Gallagher" userId="c42fef80a48e9983" providerId="LiveId" clId="{8F2ABE6C-116E-4FE9-82D4-49D8375F1C7E}" dt="2021-03-22T19:24:40.982" v="2690" actId="1036"/>
          <ac:spMkLst>
            <pc:docMk/>
            <pc:sldMk cId="0" sldId="281"/>
            <ac:spMk id="5147" creationId="{AC7D3FC1-3C5C-47EC-9585-921C994BD53B}"/>
          </ac:spMkLst>
        </pc:spChg>
      </pc:sldChg>
      <pc:sldChg chg="addSp delSp modSp mod">
        <pc:chgData name="Katherine Gallagher" userId="c42fef80a48e9983" providerId="LiveId" clId="{8F2ABE6C-116E-4FE9-82D4-49D8375F1C7E}" dt="2021-03-22T20:28:19.191" v="2769" actId="20577"/>
        <pc:sldMkLst>
          <pc:docMk/>
          <pc:sldMk cId="0" sldId="282"/>
        </pc:sldMkLst>
        <pc:spChg chg="mod">
          <ac:chgData name="Katherine Gallagher" userId="c42fef80a48e9983" providerId="LiveId" clId="{8F2ABE6C-116E-4FE9-82D4-49D8375F1C7E}" dt="2021-03-22T20:28:10.084" v="2750" actId="338"/>
          <ac:spMkLst>
            <pc:docMk/>
            <pc:sldMk cId="0" sldId="282"/>
            <ac:spMk id="3" creationId="{A9B4DFF5-B813-4AAA-B9FD-151A5DFBB538}"/>
          </ac:spMkLst>
        </pc:spChg>
        <pc:spChg chg="mod">
          <ac:chgData name="Katherine Gallagher" userId="c42fef80a48e9983" providerId="LiveId" clId="{8F2ABE6C-116E-4FE9-82D4-49D8375F1C7E}" dt="2021-03-22T20:28:10.084" v="2750" actId="338"/>
          <ac:spMkLst>
            <pc:docMk/>
            <pc:sldMk cId="0" sldId="282"/>
            <ac:spMk id="4" creationId="{E47AE089-7560-4901-B8FD-99980EAF7962}"/>
          </ac:spMkLst>
        </pc:spChg>
        <pc:spChg chg="mod">
          <ac:chgData name="Katherine Gallagher" userId="c42fef80a48e9983" providerId="LiveId" clId="{8F2ABE6C-116E-4FE9-82D4-49D8375F1C7E}" dt="2021-03-22T20:28:10.084" v="2750" actId="338"/>
          <ac:spMkLst>
            <pc:docMk/>
            <pc:sldMk cId="0" sldId="282"/>
            <ac:spMk id="5" creationId="{C5A55C66-E2EE-424C-ACC0-B0C2788DF933}"/>
          </ac:spMkLst>
        </pc:spChg>
        <pc:spChg chg="mod">
          <ac:chgData name="Katherine Gallagher" userId="c42fef80a48e9983" providerId="LiveId" clId="{8F2ABE6C-116E-4FE9-82D4-49D8375F1C7E}" dt="2021-03-22T20:28:10.084" v="2750" actId="338"/>
          <ac:spMkLst>
            <pc:docMk/>
            <pc:sldMk cId="0" sldId="282"/>
            <ac:spMk id="6" creationId="{46332586-BBCD-40FD-855A-6F3B05268153}"/>
          </ac:spMkLst>
        </pc:spChg>
        <pc:spChg chg="mod">
          <ac:chgData name="Katherine Gallagher" userId="c42fef80a48e9983" providerId="LiveId" clId="{8F2ABE6C-116E-4FE9-82D4-49D8375F1C7E}" dt="2021-03-22T20:28:10.084" v="2750" actId="338"/>
          <ac:spMkLst>
            <pc:docMk/>
            <pc:sldMk cId="0" sldId="282"/>
            <ac:spMk id="7" creationId="{AA3757F6-7F1C-414B-B5F8-2FBE3F41449C}"/>
          </ac:spMkLst>
        </pc:spChg>
        <pc:spChg chg="mod">
          <ac:chgData name="Katherine Gallagher" userId="c42fef80a48e9983" providerId="LiveId" clId="{8F2ABE6C-116E-4FE9-82D4-49D8375F1C7E}" dt="2021-03-22T20:28:10.084" v="2750" actId="338"/>
          <ac:spMkLst>
            <pc:docMk/>
            <pc:sldMk cId="0" sldId="282"/>
            <ac:spMk id="8" creationId="{CB557D19-F513-4845-8E8F-22276254404B}"/>
          </ac:spMkLst>
        </pc:spChg>
        <pc:spChg chg="mod">
          <ac:chgData name="Katherine Gallagher" userId="c42fef80a48e9983" providerId="LiveId" clId="{8F2ABE6C-116E-4FE9-82D4-49D8375F1C7E}" dt="2021-03-22T20:28:10.084" v="2750" actId="338"/>
          <ac:spMkLst>
            <pc:docMk/>
            <pc:sldMk cId="0" sldId="282"/>
            <ac:spMk id="9" creationId="{6BEFA00C-4A56-4649-8E78-5BD86274EDF3}"/>
          </ac:spMkLst>
        </pc:spChg>
        <pc:spChg chg="mod">
          <ac:chgData name="Katherine Gallagher" userId="c42fef80a48e9983" providerId="LiveId" clId="{8F2ABE6C-116E-4FE9-82D4-49D8375F1C7E}" dt="2021-03-22T20:28:10.084" v="2750" actId="338"/>
          <ac:spMkLst>
            <pc:docMk/>
            <pc:sldMk cId="0" sldId="282"/>
            <ac:spMk id="10" creationId="{2189E8B9-431F-4EF7-9E6E-5ECEC7D516EA}"/>
          </ac:spMkLst>
        </pc:spChg>
        <pc:spChg chg="mod">
          <ac:chgData name="Katherine Gallagher" userId="c42fef80a48e9983" providerId="LiveId" clId="{8F2ABE6C-116E-4FE9-82D4-49D8375F1C7E}" dt="2021-03-22T20:28:10.084" v="2750" actId="338"/>
          <ac:spMkLst>
            <pc:docMk/>
            <pc:sldMk cId="0" sldId="282"/>
            <ac:spMk id="11" creationId="{EC79B8FB-744D-42F1-B287-B3B5E1070325}"/>
          </ac:spMkLst>
        </pc:spChg>
        <pc:spChg chg="mod">
          <ac:chgData name="Katherine Gallagher" userId="c42fef80a48e9983" providerId="LiveId" clId="{8F2ABE6C-116E-4FE9-82D4-49D8375F1C7E}" dt="2021-03-22T20:28:10.084" v="2750" actId="338"/>
          <ac:spMkLst>
            <pc:docMk/>
            <pc:sldMk cId="0" sldId="282"/>
            <ac:spMk id="12" creationId="{7B4AE5D7-7CB2-45F8-9B9A-E237F467B3C6}"/>
          </ac:spMkLst>
        </pc:spChg>
        <pc:spChg chg="mod">
          <ac:chgData name="Katherine Gallagher" userId="c42fef80a48e9983" providerId="LiveId" clId="{8F2ABE6C-116E-4FE9-82D4-49D8375F1C7E}" dt="2021-03-22T20:28:10.084" v="2750" actId="338"/>
          <ac:spMkLst>
            <pc:docMk/>
            <pc:sldMk cId="0" sldId="282"/>
            <ac:spMk id="13" creationId="{E2A4C7D0-0DE1-4367-AD30-9941A6E533A3}"/>
          </ac:spMkLst>
        </pc:spChg>
        <pc:spChg chg="mod">
          <ac:chgData name="Katherine Gallagher" userId="c42fef80a48e9983" providerId="LiveId" clId="{8F2ABE6C-116E-4FE9-82D4-49D8375F1C7E}" dt="2021-03-22T20:28:10.084" v="2750" actId="338"/>
          <ac:spMkLst>
            <pc:docMk/>
            <pc:sldMk cId="0" sldId="282"/>
            <ac:spMk id="14" creationId="{9D345541-FC04-4FBE-A82F-81B999556212}"/>
          </ac:spMkLst>
        </pc:spChg>
        <pc:spChg chg="mod">
          <ac:chgData name="Katherine Gallagher" userId="c42fef80a48e9983" providerId="LiveId" clId="{8F2ABE6C-116E-4FE9-82D4-49D8375F1C7E}" dt="2021-03-22T20:28:10.084" v="2750" actId="338"/>
          <ac:spMkLst>
            <pc:docMk/>
            <pc:sldMk cId="0" sldId="282"/>
            <ac:spMk id="15" creationId="{FD8216C5-A8CC-496D-98E8-B52D3BB61C97}"/>
          </ac:spMkLst>
        </pc:spChg>
        <pc:spChg chg="mod">
          <ac:chgData name="Katherine Gallagher" userId="c42fef80a48e9983" providerId="LiveId" clId="{8F2ABE6C-116E-4FE9-82D4-49D8375F1C7E}" dt="2021-03-22T20:28:10.084" v="2750" actId="338"/>
          <ac:spMkLst>
            <pc:docMk/>
            <pc:sldMk cId="0" sldId="282"/>
            <ac:spMk id="16" creationId="{2F457D00-A1CB-497C-9BE4-6FC01598CD19}"/>
          </ac:spMkLst>
        </pc:spChg>
        <pc:spChg chg="mod">
          <ac:chgData name="Katherine Gallagher" userId="c42fef80a48e9983" providerId="LiveId" clId="{8F2ABE6C-116E-4FE9-82D4-49D8375F1C7E}" dt="2021-03-22T20:28:10.084" v="2750" actId="338"/>
          <ac:spMkLst>
            <pc:docMk/>
            <pc:sldMk cId="0" sldId="282"/>
            <ac:spMk id="17" creationId="{C747A91C-DFA0-4ACD-A49D-3B5A14C223E5}"/>
          </ac:spMkLst>
        </pc:spChg>
        <pc:spChg chg="mod">
          <ac:chgData name="Katherine Gallagher" userId="c42fef80a48e9983" providerId="LiveId" clId="{8F2ABE6C-116E-4FE9-82D4-49D8375F1C7E}" dt="2021-03-22T20:28:10.084" v="2750" actId="338"/>
          <ac:spMkLst>
            <pc:docMk/>
            <pc:sldMk cId="0" sldId="282"/>
            <ac:spMk id="18" creationId="{1579F989-BFF9-4E29-A3A4-FEC2243667C7}"/>
          </ac:spMkLst>
        </pc:spChg>
        <pc:spChg chg="mod">
          <ac:chgData name="Katherine Gallagher" userId="c42fef80a48e9983" providerId="LiveId" clId="{8F2ABE6C-116E-4FE9-82D4-49D8375F1C7E}" dt="2021-03-22T20:28:10.084" v="2750" actId="338"/>
          <ac:spMkLst>
            <pc:docMk/>
            <pc:sldMk cId="0" sldId="282"/>
            <ac:spMk id="19" creationId="{2E305BD4-F476-4B23-A059-A96380DE7F96}"/>
          </ac:spMkLst>
        </pc:spChg>
        <pc:spChg chg="mod">
          <ac:chgData name="Katherine Gallagher" userId="c42fef80a48e9983" providerId="LiveId" clId="{8F2ABE6C-116E-4FE9-82D4-49D8375F1C7E}" dt="2021-03-22T20:28:10.084" v="2750" actId="338"/>
          <ac:spMkLst>
            <pc:docMk/>
            <pc:sldMk cId="0" sldId="282"/>
            <ac:spMk id="20" creationId="{F08CDEE6-786B-4B0E-9B83-02CC1629CD19}"/>
          </ac:spMkLst>
        </pc:spChg>
        <pc:spChg chg="mod">
          <ac:chgData name="Katherine Gallagher" userId="c42fef80a48e9983" providerId="LiveId" clId="{8F2ABE6C-116E-4FE9-82D4-49D8375F1C7E}" dt="2021-03-22T20:28:10.084" v="2750" actId="338"/>
          <ac:spMkLst>
            <pc:docMk/>
            <pc:sldMk cId="0" sldId="282"/>
            <ac:spMk id="21" creationId="{2BADEC6B-96CB-4C61-B18F-5CA01D56F3C1}"/>
          </ac:spMkLst>
        </pc:spChg>
        <pc:spChg chg="mod">
          <ac:chgData name="Katherine Gallagher" userId="c42fef80a48e9983" providerId="LiveId" clId="{8F2ABE6C-116E-4FE9-82D4-49D8375F1C7E}" dt="2021-03-22T20:28:10.084" v="2750" actId="338"/>
          <ac:spMkLst>
            <pc:docMk/>
            <pc:sldMk cId="0" sldId="282"/>
            <ac:spMk id="22" creationId="{7A99A6C4-D6C7-489A-91D1-9ECA203F04A7}"/>
          </ac:spMkLst>
        </pc:spChg>
        <pc:spChg chg="mod">
          <ac:chgData name="Katherine Gallagher" userId="c42fef80a48e9983" providerId="LiveId" clId="{8F2ABE6C-116E-4FE9-82D4-49D8375F1C7E}" dt="2021-03-22T20:28:10.084" v="2750" actId="338"/>
          <ac:spMkLst>
            <pc:docMk/>
            <pc:sldMk cId="0" sldId="282"/>
            <ac:spMk id="23" creationId="{35234227-DAC1-42EA-929D-B68C38CCFA3E}"/>
          </ac:spMkLst>
        </pc:spChg>
        <pc:spChg chg="mod">
          <ac:chgData name="Katherine Gallagher" userId="c42fef80a48e9983" providerId="LiveId" clId="{8F2ABE6C-116E-4FE9-82D4-49D8375F1C7E}" dt="2021-03-22T20:28:10.084" v="2750" actId="338"/>
          <ac:spMkLst>
            <pc:docMk/>
            <pc:sldMk cId="0" sldId="282"/>
            <ac:spMk id="24" creationId="{597254EB-22C8-4F22-A2BC-55D22FC57BD7}"/>
          </ac:spMkLst>
        </pc:spChg>
        <pc:spChg chg="mod">
          <ac:chgData name="Katherine Gallagher" userId="c42fef80a48e9983" providerId="LiveId" clId="{8F2ABE6C-116E-4FE9-82D4-49D8375F1C7E}" dt="2021-03-22T20:28:10.084" v="2750" actId="338"/>
          <ac:spMkLst>
            <pc:docMk/>
            <pc:sldMk cId="0" sldId="282"/>
            <ac:spMk id="25" creationId="{ABEF4D0B-B069-431A-8221-53346CA105EB}"/>
          </ac:spMkLst>
        </pc:spChg>
        <pc:spChg chg="mod">
          <ac:chgData name="Katherine Gallagher" userId="c42fef80a48e9983" providerId="LiveId" clId="{8F2ABE6C-116E-4FE9-82D4-49D8375F1C7E}" dt="2021-03-22T20:28:10.084" v="2750" actId="338"/>
          <ac:spMkLst>
            <pc:docMk/>
            <pc:sldMk cId="0" sldId="282"/>
            <ac:spMk id="26" creationId="{DA0291AB-53E7-4F69-96BC-E11B03FF408F}"/>
          </ac:spMkLst>
        </pc:spChg>
        <pc:spChg chg="mod">
          <ac:chgData name="Katherine Gallagher" userId="c42fef80a48e9983" providerId="LiveId" clId="{8F2ABE6C-116E-4FE9-82D4-49D8375F1C7E}" dt="2021-03-22T20:28:10.084" v="2750" actId="338"/>
          <ac:spMkLst>
            <pc:docMk/>
            <pc:sldMk cId="0" sldId="282"/>
            <ac:spMk id="27" creationId="{8F646446-9E67-4E78-85D2-3F059B65C9E9}"/>
          </ac:spMkLst>
        </pc:spChg>
        <pc:spChg chg="mod">
          <ac:chgData name="Katherine Gallagher" userId="c42fef80a48e9983" providerId="LiveId" clId="{8F2ABE6C-116E-4FE9-82D4-49D8375F1C7E}" dt="2021-03-22T20:28:10.084" v="2750" actId="338"/>
          <ac:spMkLst>
            <pc:docMk/>
            <pc:sldMk cId="0" sldId="282"/>
            <ac:spMk id="28" creationId="{A5FEED7E-58FD-4238-B2F1-5E5C6B028740}"/>
          </ac:spMkLst>
        </pc:spChg>
        <pc:spChg chg="add del mod">
          <ac:chgData name="Katherine Gallagher" userId="c42fef80a48e9983" providerId="LiveId" clId="{8F2ABE6C-116E-4FE9-82D4-49D8375F1C7E}" dt="2021-03-22T20:28:03.890" v="2749" actId="478"/>
          <ac:spMkLst>
            <pc:docMk/>
            <pc:sldMk cId="0" sldId="282"/>
            <ac:spMk id="31" creationId="{A653D6B7-198E-461F-997E-8E65D2D6166C}"/>
          </ac:spMkLst>
        </pc:spChg>
        <pc:spChg chg="mod">
          <ac:chgData name="Katherine Gallagher" userId="c42fef80a48e9983" providerId="LiveId" clId="{8F2ABE6C-116E-4FE9-82D4-49D8375F1C7E}" dt="2021-03-22T20:28:10.084" v="2750" actId="338"/>
          <ac:spMkLst>
            <pc:docMk/>
            <pc:sldMk cId="0" sldId="282"/>
            <ac:spMk id="32" creationId="{13EE55D6-DD74-4809-A2F3-0240E045B480}"/>
          </ac:spMkLst>
        </pc:spChg>
        <pc:spChg chg="mod">
          <ac:chgData name="Katherine Gallagher" userId="c42fef80a48e9983" providerId="LiveId" clId="{8F2ABE6C-116E-4FE9-82D4-49D8375F1C7E}" dt="2021-03-22T20:28:10.084" v="2750" actId="338"/>
          <ac:spMkLst>
            <pc:docMk/>
            <pc:sldMk cId="0" sldId="282"/>
            <ac:spMk id="33" creationId="{7C9A9608-1FFB-4BC5-9015-4AA609A23897}"/>
          </ac:spMkLst>
        </pc:spChg>
        <pc:spChg chg="mod">
          <ac:chgData name="Katherine Gallagher" userId="c42fef80a48e9983" providerId="LiveId" clId="{8F2ABE6C-116E-4FE9-82D4-49D8375F1C7E}" dt="2021-03-22T20:28:10.084" v="2750" actId="338"/>
          <ac:spMkLst>
            <pc:docMk/>
            <pc:sldMk cId="0" sldId="282"/>
            <ac:spMk id="34" creationId="{5180BCA7-4DD1-4092-B991-489B86F7E120}"/>
          </ac:spMkLst>
        </pc:spChg>
        <pc:spChg chg="mod">
          <ac:chgData name="Katherine Gallagher" userId="c42fef80a48e9983" providerId="LiveId" clId="{8F2ABE6C-116E-4FE9-82D4-49D8375F1C7E}" dt="2021-03-22T20:28:10.084" v="2750" actId="338"/>
          <ac:spMkLst>
            <pc:docMk/>
            <pc:sldMk cId="0" sldId="282"/>
            <ac:spMk id="36" creationId="{F7432B60-B8C0-4FEE-AF1D-961451EDC32C}"/>
          </ac:spMkLst>
        </pc:spChg>
        <pc:spChg chg="mod">
          <ac:chgData name="Katherine Gallagher" userId="c42fef80a48e9983" providerId="LiveId" clId="{8F2ABE6C-116E-4FE9-82D4-49D8375F1C7E}" dt="2021-03-22T20:28:10.084" v="2750" actId="338"/>
          <ac:spMkLst>
            <pc:docMk/>
            <pc:sldMk cId="0" sldId="282"/>
            <ac:spMk id="37" creationId="{E09C6B3C-B798-4629-8B86-34F916A902E4}"/>
          </ac:spMkLst>
        </pc:spChg>
        <pc:spChg chg="mod">
          <ac:chgData name="Katherine Gallagher" userId="c42fef80a48e9983" providerId="LiveId" clId="{8F2ABE6C-116E-4FE9-82D4-49D8375F1C7E}" dt="2021-03-22T20:28:10.084" v="2750" actId="338"/>
          <ac:spMkLst>
            <pc:docMk/>
            <pc:sldMk cId="0" sldId="282"/>
            <ac:spMk id="38" creationId="{F73F6C71-042F-47AA-8CA3-65B34ABA9705}"/>
          </ac:spMkLst>
        </pc:spChg>
        <pc:spChg chg="mod">
          <ac:chgData name="Katherine Gallagher" userId="c42fef80a48e9983" providerId="LiveId" clId="{8F2ABE6C-116E-4FE9-82D4-49D8375F1C7E}" dt="2021-03-22T20:28:10.084" v="2750" actId="338"/>
          <ac:spMkLst>
            <pc:docMk/>
            <pc:sldMk cId="0" sldId="282"/>
            <ac:spMk id="39" creationId="{9699B6CD-5D08-4B3F-A00C-F0B88692151F}"/>
          </ac:spMkLst>
        </pc:spChg>
        <pc:spChg chg="mod">
          <ac:chgData name="Katherine Gallagher" userId="c42fef80a48e9983" providerId="LiveId" clId="{8F2ABE6C-116E-4FE9-82D4-49D8375F1C7E}" dt="2021-03-22T20:28:10.084" v="2750" actId="338"/>
          <ac:spMkLst>
            <pc:docMk/>
            <pc:sldMk cId="0" sldId="282"/>
            <ac:spMk id="40" creationId="{4EB295F9-C2FD-4705-A973-D16FD10019A7}"/>
          </ac:spMkLst>
        </pc:spChg>
        <pc:spChg chg="mod">
          <ac:chgData name="Katherine Gallagher" userId="c42fef80a48e9983" providerId="LiveId" clId="{8F2ABE6C-116E-4FE9-82D4-49D8375F1C7E}" dt="2021-03-22T20:28:10.084" v="2750" actId="338"/>
          <ac:spMkLst>
            <pc:docMk/>
            <pc:sldMk cId="0" sldId="282"/>
            <ac:spMk id="41" creationId="{84BFA725-2B55-49C6-8FF6-CA9E9F2DDBC5}"/>
          </ac:spMkLst>
        </pc:spChg>
        <pc:spChg chg="mod">
          <ac:chgData name="Katherine Gallagher" userId="c42fef80a48e9983" providerId="LiveId" clId="{8F2ABE6C-116E-4FE9-82D4-49D8375F1C7E}" dt="2021-03-22T20:28:10.084" v="2750" actId="338"/>
          <ac:spMkLst>
            <pc:docMk/>
            <pc:sldMk cId="0" sldId="282"/>
            <ac:spMk id="42" creationId="{B933FFE2-70AC-418C-BECA-6BD595F31B82}"/>
          </ac:spMkLst>
        </pc:spChg>
        <pc:spChg chg="mod">
          <ac:chgData name="Katherine Gallagher" userId="c42fef80a48e9983" providerId="LiveId" clId="{8F2ABE6C-116E-4FE9-82D4-49D8375F1C7E}" dt="2021-03-22T20:28:10.084" v="2750" actId="338"/>
          <ac:spMkLst>
            <pc:docMk/>
            <pc:sldMk cId="0" sldId="282"/>
            <ac:spMk id="43" creationId="{02B0CCD4-CAF8-4DA4-A487-4DB5248EC9BC}"/>
          </ac:spMkLst>
        </pc:spChg>
        <pc:spChg chg="mod">
          <ac:chgData name="Katherine Gallagher" userId="c42fef80a48e9983" providerId="LiveId" clId="{8F2ABE6C-116E-4FE9-82D4-49D8375F1C7E}" dt="2021-03-22T20:28:10.084" v="2750" actId="338"/>
          <ac:spMkLst>
            <pc:docMk/>
            <pc:sldMk cId="0" sldId="282"/>
            <ac:spMk id="44" creationId="{3067C2EB-53C1-4984-99FB-8FEA412BE8CD}"/>
          </ac:spMkLst>
        </pc:spChg>
        <pc:spChg chg="mod">
          <ac:chgData name="Katherine Gallagher" userId="c42fef80a48e9983" providerId="LiveId" clId="{8F2ABE6C-116E-4FE9-82D4-49D8375F1C7E}" dt="2021-03-22T20:28:10.084" v="2750" actId="338"/>
          <ac:spMkLst>
            <pc:docMk/>
            <pc:sldMk cId="0" sldId="282"/>
            <ac:spMk id="45" creationId="{307B87CF-E719-4DB6-949B-53DEF403B905}"/>
          </ac:spMkLst>
        </pc:spChg>
        <pc:spChg chg="mod">
          <ac:chgData name="Katherine Gallagher" userId="c42fef80a48e9983" providerId="LiveId" clId="{8F2ABE6C-116E-4FE9-82D4-49D8375F1C7E}" dt="2021-03-22T20:28:10.084" v="2750" actId="338"/>
          <ac:spMkLst>
            <pc:docMk/>
            <pc:sldMk cId="0" sldId="282"/>
            <ac:spMk id="46" creationId="{83C19309-7276-47DD-9AE1-2C8FB2E42EF9}"/>
          </ac:spMkLst>
        </pc:spChg>
        <pc:spChg chg="mod">
          <ac:chgData name="Katherine Gallagher" userId="c42fef80a48e9983" providerId="LiveId" clId="{8F2ABE6C-116E-4FE9-82D4-49D8375F1C7E}" dt="2021-03-22T20:28:10.084" v="2750" actId="338"/>
          <ac:spMkLst>
            <pc:docMk/>
            <pc:sldMk cId="0" sldId="282"/>
            <ac:spMk id="47" creationId="{8E8CAE6A-D59A-4005-998B-2DC7F4E97F0A}"/>
          </ac:spMkLst>
        </pc:spChg>
        <pc:spChg chg="mod">
          <ac:chgData name="Katherine Gallagher" userId="c42fef80a48e9983" providerId="LiveId" clId="{8F2ABE6C-116E-4FE9-82D4-49D8375F1C7E}" dt="2021-03-22T20:28:10.084" v="2750" actId="338"/>
          <ac:spMkLst>
            <pc:docMk/>
            <pc:sldMk cId="0" sldId="282"/>
            <ac:spMk id="48" creationId="{C32A70EA-9B73-4896-A815-13FD45C09CED}"/>
          </ac:spMkLst>
        </pc:spChg>
        <pc:spChg chg="mod">
          <ac:chgData name="Katherine Gallagher" userId="c42fef80a48e9983" providerId="LiveId" clId="{8F2ABE6C-116E-4FE9-82D4-49D8375F1C7E}" dt="2021-03-22T20:28:10.084" v="2750" actId="338"/>
          <ac:spMkLst>
            <pc:docMk/>
            <pc:sldMk cId="0" sldId="282"/>
            <ac:spMk id="49" creationId="{99A26B78-E674-4429-AFEA-056A3C249D25}"/>
          </ac:spMkLst>
        </pc:spChg>
        <pc:spChg chg="mod">
          <ac:chgData name="Katherine Gallagher" userId="c42fef80a48e9983" providerId="LiveId" clId="{8F2ABE6C-116E-4FE9-82D4-49D8375F1C7E}" dt="2021-03-22T20:28:10.084" v="2750" actId="338"/>
          <ac:spMkLst>
            <pc:docMk/>
            <pc:sldMk cId="0" sldId="282"/>
            <ac:spMk id="50" creationId="{380F7EED-1FC8-49BA-9D17-579A4576320D}"/>
          </ac:spMkLst>
        </pc:spChg>
        <pc:spChg chg="mod">
          <ac:chgData name="Katherine Gallagher" userId="c42fef80a48e9983" providerId="LiveId" clId="{8F2ABE6C-116E-4FE9-82D4-49D8375F1C7E}" dt="2021-03-22T20:28:10.084" v="2750" actId="338"/>
          <ac:spMkLst>
            <pc:docMk/>
            <pc:sldMk cId="0" sldId="282"/>
            <ac:spMk id="51" creationId="{E9E7A723-79AD-43E1-A02B-40EB43426064}"/>
          </ac:spMkLst>
        </pc:spChg>
        <pc:spChg chg="mod">
          <ac:chgData name="Katherine Gallagher" userId="c42fef80a48e9983" providerId="LiveId" clId="{8F2ABE6C-116E-4FE9-82D4-49D8375F1C7E}" dt="2021-03-22T20:28:10.084" v="2750" actId="338"/>
          <ac:spMkLst>
            <pc:docMk/>
            <pc:sldMk cId="0" sldId="282"/>
            <ac:spMk id="52" creationId="{F8139346-6636-43BA-B38D-1411C28F9E43}"/>
          </ac:spMkLst>
        </pc:spChg>
        <pc:spChg chg="mod">
          <ac:chgData name="Katherine Gallagher" userId="c42fef80a48e9983" providerId="LiveId" clId="{8F2ABE6C-116E-4FE9-82D4-49D8375F1C7E}" dt="2021-03-22T20:28:10.084" v="2750" actId="338"/>
          <ac:spMkLst>
            <pc:docMk/>
            <pc:sldMk cId="0" sldId="282"/>
            <ac:spMk id="53" creationId="{FC3604BD-EB3F-4050-A7AA-6ADFC3BABF29}"/>
          </ac:spMkLst>
        </pc:spChg>
        <pc:spChg chg="mod">
          <ac:chgData name="Katherine Gallagher" userId="c42fef80a48e9983" providerId="LiveId" clId="{8F2ABE6C-116E-4FE9-82D4-49D8375F1C7E}" dt="2021-03-22T20:28:10.084" v="2750" actId="338"/>
          <ac:spMkLst>
            <pc:docMk/>
            <pc:sldMk cId="0" sldId="282"/>
            <ac:spMk id="54" creationId="{234E284F-FE64-4DF6-A1FD-E00DE805A7A8}"/>
          </ac:spMkLst>
        </pc:spChg>
        <pc:spChg chg="mod">
          <ac:chgData name="Katherine Gallagher" userId="c42fef80a48e9983" providerId="LiveId" clId="{8F2ABE6C-116E-4FE9-82D4-49D8375F1C7E}" dt="2021-03-22T20:28:10.084" v="2750" actId="338"/>
          <ac:spMkLst>
            <pc:docMk/>
            <pc:sldMk cId="0" sldId="282"/>
            <ac:spMk id="55" creationId="{4B56FB19-1B85-4201-B036-2EAAE3F8A43E}"/>
          </ac:spMkLst>
        </pc:spChg>
        <pc:spChg chg="mod">
          <ac:chgData name="Katherine Gallagher" userId="c42fef80a48e9983" providerId="LiveId" clId="{8F2ABE6C-116E-4FE9-82D4-49D8375F1C7E}" dt="2021-03-22T20:28:10.084" v="2750" actId="338"/>
          <ac:spMkLst>
            <pc:docMk/>
            <pc:sldMk cId="0" sldId="282"/>
            <ac:spMk id="56" creationId="{BE630990-5A0D-4B5A-82BE-293FB33AEA96}"/>
          </ac:spMkLst>
        </pc:spChg>
        <pc:spChg chg="mod">
          <ac:chgData name="Katherine Gallagher" userId="c42fef80a48e9983" providerId="LiveId" clId="{8F2ABE6C-116E-4FE9-82D4-49D8375F1C7E}" dt="2021-03-22T20:28:10.084" v="2750" actId="338"/>
          <ac:spMkLst>
            <pc:docMk/>
            <pc:sldMk cId="0" sldId="282"/>
            <ac:spMk id="57" creationId="{1782CF49-0881-4FD1-AB57-6E72BA314263}"/>
          </ac:spMkLst>
        </pc:spChg>
        <pc:spChg chg="mod">
          <ac:chgData name="Katherine Gallagher" userId="c42fef80a48e9983" providerId="LiveId" clId="{8F2ABE6C-116E-4FE9-82D4-49D8375F1C7E}" dt="2021-03-22T20:28:10.084" v="2750" actId="338"/>
          <ac:spMkLst>
            <pc:docMk/>
            <pc:sldMk cId="0" sldId="282"/>
            <ac:spMk id="58" creationId="{8EE87C4F-2E9E-4354-8E9A-0AD1DD0F82E3}"/>
          </ac:spMkLst>
        </pc:spChg>
        <pc:spChg chg="mod">
          <ac:chgData name="Katherine Gallagher" userId="c42fef80a48e9983" providerId="LiveId" clId="{8F2ABE6C-116E-4FE9-82D4-49D8375F1C7E}" dt="2021-03-22T20:28:10.084" v="2750" actId="338"/>
          <ac:spMkLst>
            <pc:docMk/>
            <pc:sldMk cId="0" sldId="282"/>
            <ac:spMk id="59" creationId="{EBB2ABFB-81E3-4E09-8A55-622895733301}"/>
          </ac:spMkLst>
        </pc:spChg>
        <pc:spChg chg="mod">
          <ac:chgData name="Katherine Gallagher" userId="c42fef80a48e9983" providerId="LiveId" clId="{8F2ABE6C-116E-4FE9-82D4-49D8375F1C7E}" dt="2021-03-22T20:28:10.084" v="2750" actId="338"/>
          <ac:spMkLst>
            <pc:docMk/>
            <pc:sldMk cId="0" sldId="282"/>
            <ac:spMk id="60" creationId="{D55CD8EC-FF38-470D-8CD6-B18F2F972D48}"/>
          </ac:spMkLst>
        </pc:spChg>
        <pc:spChg chg="mod">
          <ac:chgData name="Katherine Gallagher" userId="c42fef80a48e9983" providerId="LiveId" clId="{8F2ABE6C-116E-4FE9-82D4-49D8375F1C7E}" dt="2021-03-22T20:28:10.084" v="2750" actId="338"/>
          <ac:spMkLst>
            <pc:docMk/>
            <pc:sldMk cId="0" sldId="282"/>
            <ac:spMk id="61" creationId="{6A338154-79AB-4E78-B022-8EA38DE10FC9}"/>
          </ac:spMkLst>
        </pc:spChg>
        <pc:spChg chg="mod">
          <ac:chgData name="Katherine Gallagher" userId="c42fef80a48e9983" providerId="LiveId" clId="{8F2ABE6C-116E-4FE9-82D4-49D8375F1C7E}" dt="2021-03-22T20:28:10.084" v="2750" actId="338"/>
          <ac:spMkLst>
            <pc:docMk/>
            <pc:sldMk cId="0" sldId="282"/>
            <ac:spMk id="62" creationId="{77876C8E-A806-496E-9E09-7873E2120FDE}"/>
          </ac:spMkLst>
        </pc:spChg>
        <pc:spChg chg="mod">
          <ac:chgData name="Katherine Gallagher" userId="c42fef80a48e9983" providerId="LiveId" clId="{8F2ABE6C-116E-4FE9-82D4-49D8375F1C7E}" dt="2021-03-22T20:28:10.084" v="2750" actId="338"/>
          <ac:spMkLst>
            <pc:docMk/>
            <pc:sldMk cId="0" sldId="282"/>
            <ac:spMk id="63" creationId="{3D49BA9E-7511-4B20-9310-635E0A972AC1}"/>
          </ac:spMkLst>
        </pc:spChg>
        <pc:spChg chg="mod">
          <ac:chgData name="Katherine Gallagher" userId="c42fef80a48e9983" providerId="LiveId" clId="{8F2ABE6C-116E-4FE9-82D4-49D8375F1C7E}" dt="2021-03-22T20:28:10.084" v="2750" actId="338"/>
          <ac:spMkLst>
            <pc:docMk/>
            <pc:sldMk cId="0" sldId="282"/>
            <ac:spMk id="9216" creationId="{7D1381ED-848A-4D0C-962D-16DE63C7A10A}"/>
          </ac:spMkLst>
        </pc:spChg>
        <pc:spChg chg="mod">
          <ac:chgData name="Katherine Gallagher" userId="c42fef80a48e9983" providerId="LiveId" clId="{8F2ABE6C-116E-4FE9-82D4-49D8375F1C7E}" dt="2021-03-22T20:28:10.084" v="2750" actId="338"/>
          <ac:spMkLst>
            <pc:docMk/>
            <pc:sldMk cId="0" sldId="282"/>
            <ac:spMk id="9217" creationId="{18BCEE3F-0E6B-4046-AFCD-1CA473CF2FF9}"/>
          </ac:spMkLst>
        </pc:spChg>
        <pc:spChg chg="mod">
          <ac:chgData name="Katherine Gallagher" userId="c42fef80a48e9983" providerId="LiveId" clId="{8F2ABE6C-116E-4FE9-82D4-49D8375F1C7E}" dt="2021-03-22T20:28:10.084" v="2750" actId="338"/>
          <ac:spMkLst>
            <pc:docMk/>
            <pc:sldMk cId="0" sldId="282"/>
            <ac:spMk id="9218" creationId="{F325B043-9360-4B6D-8E37-B431FD6B0593}"/>
          </ac:spMkLst>
        </pc:spChg>
        <pc:spChg chg="mod">
          <ac:chgData name="Katherine Gallagher" userId="c42fef80a48e9983" providerId="LiveId" clId="{8F2ABE6C-116E-4FE9-82D4-49D8375F1C7E}" dt="2021-03-22T20:28:10.084" v="2750" actId="338"/>
          <ac:spMkLst>
            <pc:docMk/>
            <pc:sldMk cId="0" sldId="282"/>
            <ac:spMk id="9219" creationId="{40717A3C-FC2B-4070-B6E5-458BEAAAB4D5}"/>
          </ac:spMkLst>
        </pc:spChg>
        <pc:spChg chg="mod">
          <ac:chgData name="Katherine Gallagher" userId="c42fef80a48e9983" providerId="LiveId" clId="{8F2ABE6C-116E-4FE9-82D4-49D8375F1C7E}" dt="2021-03-22T20:28:10.084" v="2750" actId="338"/>
          <ac:spMkLst>
            <pc:docMk/>
            <pc:sldMk cId="0" sldId="282"/>
            <ac:spMk id="9220" creationId="{EFFD63E2-FC06-40BC-954D-E29A5E57946C}"/>
          </ac:spMkLst>
        </pc:spChg>
        <pc:spChg chg="mod">
          <ac:chgData name="Katherine Gallagher" userId="c42fef80a48e9983" providerId="LiveId" clId="{8F2ABE6C-116E-4FE9-82D4-49D8375F1C7E}" dt="2021-03-22T20:28:10.084" v="2750" actId="338"/>
          <ac:spMkLst>
            <pc:docMk/>
            <pc:sldMk cId="0" sldId="282"/>
            <ac:spMk id="9221" creationId="{914C65BA-416B-4154-8662-D3F90C28E040}"/>
          </ac:spMkLst>
        </pc:spChg>
        <pc:spChg chg="mod">
          <ac:chgData name="Katherine Gallagher" userId="c42fef80a48e9983" providerId="LiveId" clId="{8F2ABE6C-116E-4FE9-82D4-49D8375F1C7E}" dt="2021-03-22T20:28:10.084" v="2750" actId="338"/>
          <ac:spMkLst>
            <pc:docMk/>
            <pc:sldMk cId="0" sldId="282"/>
            <ac:spMk id="9222" creationId="{D5D94FDA-8F4B-4001-8095-262F2540409D}"/>
          </ac:spMkLst>
        </pc:spChg>
        <pc:spChg chg="mod">
          <ac:chgData name="Katherine Gallagher" userId="c42fef80a48e9983" providerId="LiveId" clId="{8F2ABE6C-116E-4FE9-82D4-49D8375F1C7E}" dt="2021-03-22T20:28:10.084" v="2750" actId="338"/>
          <ac:spMkLst>
            <pc:docMk/>
            <pc:sldMk cId="0" sldId="282"/>
            <ac:spMk id="9223" creationId="{8340A021-4DEE-4ACC-84A6-3AEFB4F34FF7}"/>
          </ac:spMkLst>
        </pc:spChg>
        <pc:spChg chg="mod">
          <ac:chgData name="Katherine Gallagher" userId="c42fef80a48e9983" providerId="LiveId" clId="{8F2ABE6C-116E-4FE9-82D4-49D8375F1C7E}" dt="2021-03-22T20:28:10.084" v="2750" actId="338"/>
          <ac:spMkLst>
            <pc:docMk/>
            <pc:sldMk cId="0" sldId="282"/>
            <ac:spMk id="9224" creationId="{A524F2CD-D899-45A0-A6C5-AA3F8E2C19F9}"/>
          </ac:spMkLst>
        </pc:spChg>
        <pc:spChg chg="mod">
          <ac:chgData name="Katherine Gallagher" userId="c42fef80a48e9983" providerId="LiveId" clId="{8F2ABE6C-116E-4FE9-82D4-49D8375F1C7E}" dt="2021-03-22T20:28:10.084" v="2750" actId="338"/>
          <ac:spMkLst>
            <pc:docMk/>
            <pc:sldMk cId="0" sldId="282"/>
            <ac:spMk id="9225" creationId="{7DEDC202-8802-4341-8F68-AC6E1D78AA7D}"/>
          </ac:spMkLst>
        </pc:spChg>
        <pc:spChg chg="mod">
          <ac:chgData name="Katherine Gallagher" userId="c42fef80a48e9983" providerId="LiveId" clId="{8F2ABE6C-116E-4FE9-82D4-49D8375F1C7E}" dt="2021-03-22T20:28:10.084" v="2750" actId="338"/>
          <ac:spMkLst>
            <pc:docMk/>
            <pc:sldMk cId="0" sldId="282"/>
            <ac:spMk id="9226" creationId="{000F150A-B330-48C6-A2C5-743C55403314}"/>
          </ac:spMkLst>
        </pc:spChg>
        <pc:spChg chg="mod">
          <ac:chgData name="Katherine Gallagher" userId="c42fef80a48e9983" providerId="LiveId" clId="{8F2ABE6C-116E-4FE9-82D4-49D8375F1C7E}" dt="2021-03-22T20:28:10.084" v="2750" actId="338"/>
          <ac:spMkLst>
            <pc:docMk/>
            <pc:sldMk cId="0" sldId="282"/>
            <ac:spMk id="9227" creationId="{4B8C17F5-E068-4FDF-B390-AEF1BC1B26C1}"/>
          </ac:spMkLst>
        </pc:spChg>
        <pc:spChg chg="mod">
          <ac:chgData name="Katherine Gallagher" userId="c42fef80a48e9983" providerId="LiveId" clId="{8F2ABE6C-116E-4FE9-82D4-49D8375F1C7E}" dt="2021-03-22T20:28:10.084" v="2750" actId="338"/>
          <ac:spMkLst>
            <pc:docMk/>
            <pc:sldMk cId="0" sldId="282"/>
            <ac:spMk id="9228" creationId="{EA5CD746-D28D-4238-8C72-A3CB0B40B7F3}"/>
          </ac:spMkLst>
        </pc:spChg>
        <pc:spChg chg="mod">
          <ac:chgData name="Katherine Gallagher" userId="c42fef80a48e9983" providerId="LiveId" clId="{8F2ABE6C-116E-4FE9-82D4-49D8375F1C7E}" dt="2021-03-22T20:28:10.084" v="2750" actId="338"/>
          <ac:spMkLst>
            <pc:docMk/>
            <pc:sldMk cId="0" sldId="282"/>
            <ac:spMk id="9229" creationId="{17AC5C54-C1A0-46CF-AE44-B961526171A3}"/>
          </ac:spMkLst>
        </pc:spChg>
        <pc:spChg chg="mod">
          <ac:chgData name="Katherine Gallagher" userId="c42fef80a48e9983" providerId="LiveId" clId="{8F2ABE6C-116E-4FE9-82D4-49D8375F1C7E}" dt="2021-03-22T20:28:10.084" v="2750" actId="338"/>
          <ac:spMkLst>
            <pc:docMk/>
            <pc:sldMk cId="0" sldId="282"/>
            <ac:spMk id="9230" creationId="{3F5467E8-E8DE-4B4A-94AB-0180B8BCF0E1}"/>
          </ac:spMkLst>
        </pc:spChg>
        <pc:spChg chg="mod">
          <ac:chgData name="Katherine Gallagher" userId="c42fef80a48e9983" providerId="LiveId" clId="{8F2ABE6C-116E-4FE9-82D4-49D8375F1C7E}" dt="2021-03-22T20:28:10.084" v="2750" actId="338"/>
          <ac:spMkLst>
            <pc:docMk/>
            <pc:sldMk cId="0" sldId="282"/>
            <ac:spMk id="9231" creationId="{FF3A7135-469A-40BD-8BE4-32B708730654}"/>
          </ac:spMkLst>
        </pc:spChg>
        <pc:spChg chg="mod">
          <ac:chgData name="Katherine Gallagher" userId="c42fef80a48e9983" providerId="LiveId" clId="{8F2ABE6C-116E-4FE9-82D4-49D8375F1C7E}" dt="2021-03-22T20:28:10.084" v="2750" actId="338"/>
          <ac:spMkLst>
            <pc:docMk/>
            <pc:sldMk cId="0" sldId="282"/>
            <ac:spMk id="9232" creationId="{BA9057D8-5189-4F23-B9A2-9B3618F832CF}"/>
          </ac:spMkLst>
        </pc:spChg>
        <pc:spChg chg="mod">
          <ac:chgData name="Katherine Gallagher" userId="c42fef80a48e9983" providerId="LiveId" clId="{8F2ABE6C-116E-4FE9-82D4-49D8375F1C7E}" dt="2021-03-22T20:28:10.084" v="2750" actId="338"/>
          <ac:spMkLst>
            <pc:docMk/>
            <pc:sldMk cId="0" sldId="282"/>
            <ac:spMk id="9233" creationId="{DB5D1DA1-F135-4369-94E8-FE71CBBA7C5E}"/>
          </ac:spMkLst>
        </pc:spChg>
        <pc:spChg chg="mod">
          <ac:chgData name="Katherine Gallagher" userId="c42fef80a48e9983" providerId="LiveId" clId="{8F2ABE6C-116E-4FE9-82D4-49D8375F1C7E}" dt="2021-03-22T20:28:10.084" v="2750" actId="338"/>
          <ac:spMkLst>
            <pc:docMk/>
            <pc:sldMk cId="0" sldId="282"/>
            <ac:spMk id="9234" creationId="{E7047EE8-0B9C-48E1-A15E-989E0B565901}"/>
          </ac:spMkLst>
        </pc:spChg>
        <pc:spChg chg="mod">
          <ac:chgData name="Katherine Gallagher" userId="c42fef80a48e9983" providerId="LiveId" clId="{8F2ABE6C-116E-4FE9-82D4-49D8375F1C7E}" dt="2021-03-22T20:28:10.084" v="2750" actId="338"/>
          <ac:spMkLst>
            <pc:docMk/>
            <pc:sldMk cId="0" sldId="282"/>
            <ac:spMk id="9235" creationId="{B067C631-01AF-4D36-86C0-91FC2374D42F}"/>
          </ac:spMkLst>
        </pc:spChg>
        <pc:spChg chg="mod">
          <ac:chgData name="Katherine Gallagher" userId="c42fef80a48e9983" providerId="LiveId" clId="{8F2ABE6C-116E-4FE9-82D4-49D8375F1C7E}" dt="2021-03-22T20:28:10.084" v="2750" actId="338"/>
          <ac:spMkLst>
            <pc:docMk/>
            <pc:sldMk cId="0" sldId="282"/>
            <ac:spMk id="9236" creationId="{3BC5F3AE-72B0-4029-90AE-C4B9EC5FA497}"/>
          </ac:spMkLst>
        </pc:spChg>
        <pc:spChg chg="mod">
          <ac:chgData name="Katherine Gallagher" userId="c42fef80a48e9983" providerId="LiveId" clId="{8F2ABE6C-116E-4FE9-82D4-49D8375F1C7E}" dt="2021-03-22T20:28:10.084" v="2750" actId="338"/>
          <ac:spMkLst>
            <pc:docMk/>
            <pc:sldMk cId="0" sldId="282"/>
            <ac:spMk id="9277" creationId="{5B415D99-4BB3-435F-89AF-947675766860}"/>
          </ac:spMkLst>
        </pc:spChg>
        <pc:spChg chg="mod">
          <ac:chgData name="Katherine Gallagher" userId="c42fef80a48e9983" providerId="LiveId" clId="{8F2ABE6C-116E-4FE9-82D4-49D8375F1C7E}" dt="2021-03-22T20:28:10.084" v="2750" actId="338"/>
          <ac:spMkLst>
            <pc:docMk/>
            <pc:sldMk cId="0" sldId="282"/>
            <ac:spMk id="9278" creationId="{30DC1FD7-A9A7-427D-BA91-5DAF27566427}"/>
          </ac:spMkLst>
        </pc:spChg>
        <pc:spChg chg="mod">
          <ac:chgData name="Katherine Gallagher" userId="c42fef80a48e9983" providerId="LiveId" clId="{8F2ABE6C-116E-4FE9-82D4-49D8375F1C7E}" dt="2021-03-22T20:28:10.084" v="2750" actId="338"/>
          <ac:spMkLst>
            <pc:docMk/>
            <pc:sldMk cId="0" sldId="282"/>
            <ac:spMk id="9279" creationId="{FB37B31A-9A38-49F6-80A7-9F88E2015A0F}"/>
          </ac:spMkLst>
        </pc:spChg>
        <pc:spChg chg="mod">
          <ac:chgData name="Katherine Gallagher" userId="c42fef80a48e9983" providerId="LiveId" clId="{8F2ABE6C-116E-4FE9-82D4-49D8375F1C7E}" dt="2021-03-22T20:28:19.191" v="2769" actId="20577"/>
          <ac:spMkLst>
            <pc:docMk/>
            <pc:sldMk cId="0" sldId="282"/>
            <ac:spMk id="9284" creationId="{4F030BAD-9A9A-4DE9-9744-BCAB20FF6B02}"/>
          </ac:spMkLst>
        </pc:spChg>
        <pc:spChg chg="mod">
          <ac:chgData name="Katherine Gallagher" userId="c42fef80a48e9983" providerId="LiveId" clId="{8F2ABE6C-116E-4FE9-82D4-49D8375F1C7E}" dt="2021-03-22T20:28:10.084" v="2750" actId="338"/>
          <ac:spMkLst>
            <pc:docMk/>
            <pc:sldMk cId="0" sldId="282"/>
            <ac:spMk id="9288" creationId="{163B5FBC-6F97-457A-BEE1-3B71BC7ADD64}"/>
          </ac:spMkLst>
        </pc:spChg>
        <pc:grpChg chg="mod">
          <ac:chgData name="Katherine Gallagher" userId="c42fef80a48e9983" providerId="LiveId" clId="{8F2ABE6C-116E-4FE9-82D4-49D8375F1C7E}" dt="2021-03-22T20:28:10.084" v="2750" actId="338"/>
          <ac:grpSpMkLst>
            <pc:docMk/>
            <pc:sldMk cId="0" sldId="282"/>
            <ac:grpSpMk id="1" creationId="{00000000-0000-0000-0000-000000000000}"/>
          </ac:grpSpMkLst>
        </pc:grpChg>
        <pc:grpChg chg="mod">
          <ac:chgData name="Katherine Gallagher" userId="c42fef80a48e9983" providerId="LiveId" clId="{8F2ABE6C-116E-4FE9-82D4-49D8375F1C7E}" dt="2021-03-22T20:28:10.084" v="2750" actId="338"/>
          <ac:grpSpMkLst>
            <pc:docMk/>
            <pc:sldMk cId="0" sldId="282"/>
            <ac:grpSpMk id="2" creationId="{1BB1EB4B-6AD0-4B30-9C37-F7EF3EBDC787}"/>
          </ac:grpSpMkLst>
        </pc:grpChg>
        <pc:graphicFrameChg chg="mod">
          <ac:chgData name="Katherine Gallagher" userId="c42fef80a48e9983" providerId="LiveId" clId="{8F2ABE6C-116E-4FE9-82D4-49D8375F1C7E}" dt="2021-03-22T20:28:10.084" v="2750" actId="338"/>
          <ac:graphicFrameMkLst>
            <pc:docMk/>
            <pc:sldMk cId="0" sldId="282"/>
            <ac:graphicFrameMk id="35" creationId="{DF9E4D17-9F36-42D0-A19C-9EF0CFD996D2}"/>
          </ac:graphicFrameMkLst>
        </pc:graphicFrameChg>
        <pc:picChg chg="mod">
          <ac:chgData name="Katherine Gallagher" userId="c42fef80a48e9983" providerId="LiveId" clId="{8F2ABE6C-116E-4FE9-82D4-49D8375F1C7E}" dt="2021-03-22T20:28:10.084" v="2750" actId="338"/>
          <ac:picMkLst>
            <pc:docMk/>
            <pc:sldMk cId="0" sldId="282"/>
            <ac:picMk id="30" creationId="{B58C5AA7-2325-46AC-A6D5-1DBFB23F6AE4}"/>
          </ac:picMkLst>
        </pc:picChg>
        <pc:picChg chg="del mod">
          <ac:chgData name="Katherine Gallagher" userId="c42fef80a48e9983" providerId="LiveId" clId="{8F2ABE6C-116E-4FE9-82D4-49D8375F1C7E}" dt="2021-03-22T20:28:10.084" v="2750" actId="338"/>
          <ac:picMkLst>
            <pc:docMk/>
            <pc:sldMk cId="0" sldId="282"/>
            <ac:picMk id="9280" creationId="{3E9C305F-0CC4-4B3A-A250-DA85C6148F61}"/>
          </ac:picMkLst>
        </pc:picChg>
        <pc:cxnChg chg="mod">
          <ac:chgData name="Katherine Gallagher" userId="c42fef80a48e9983" providerId="LiveId" clId="{8F2ABE6C-116E-4FE9-82D4-49D8375F1C7E}" dt="2021-03-22T20:28:10.084" v="2750" actId="338"/>
          <ac:cxnSpMkLst>
            <pc:docMk/>
            <pc:sldMk cId="0" sldId="282"/>
            <ac:cxnSpMk id="29" creationId="{8D26FA5F-00A7-41A7-A498-BA542CFF1F97}"/>
          </ac:cxnSpMkLst>
        </pc:cxnChg>
      </pc:sldChg>
      <pc:sldChg chg="addSp delSp modSp mod">
        <pc:chgData name="Katherine Gallagher" userId="c42fef80a48e9983" providerId="LiveId" clId="{8F2ABE6C-116E-4FE9-82D4-49D8375F1C7E}" dt="2021-03-22T20:28:42.244" v="2803" actId="20577"/>
        <pc:sldMkLst>
          <pc:docMk/>
          <pc:sldMk cId="0" sldId="283"/>
        </pc:sldMkLst>
        <pc:spChg chg="add del mod">
          <ac:chgData name="Katherine Gallagher" userId="c42fef80a48e9983" providerId="LiveId" clId="{8F2ABE6C-116E-4FE9-82D4-49D8375F1C7E}" dt="2021-03-22T20:28:28.017" v="2770" actId="478"/>
          <ac:spMkLst>
            <pc:docMk/>
            <pc:sldMk cId="0" sldId="283"/>
            <ac:spMk id="2" creationId="{BD5FAF87-D395-4D71-84A1-7EB9B589F45A}"/>
          </ac:spMkLst>
        </pc:spChg>
        <pc:spChg chg="mod">
          <ac:chgData name="Katherine Gallagher" userId="c42fef80a48e9983" providerId="LiveId" clId="{8F2ABE6C-116E-4FE9-82D4-49D8375F1C7E}" dt="2021-03-22T19:32:48.454" v="2732" actId="20577"/>
          <ac:spMkLst>
            <pc:docMk/>
            <pc:sldMk cId="0" sldId="283"/>
            <ac:spMk id="24" creationId="{C59196F0-A4C0-4AC4-AD18-5655DEF6EF26}"/>
          </ac:spMkLst>
        </pc:spChg>
        <pc:spChg chg="mod">
          <ac:chgData name="Katherine Gallagher" userId="c42fef80a48e9983" providerId="LiveId" clId="{8F2ABE6C-116E-4FE9-82D4-49D8375F1C7E}" dt="2021-03-22T19:00:33.728" v="1819" actId="1036"/>
          <ac:spMkLst>
            <pc:docMk/>
            <pc:sldMk cId="0" sldId="283"/>
            <ac:spMk id="7189" creationId="{6B39DEE4-4286-403E-96F9-D67527187C9A}"/>
          </ac:spMkLst>
        </pc:spChg>
        <pc:spChg chg="mod">
          <ac:chgData name="Katherine Gallagher" userId="c42fef80a48e9983" providerId="LiveId" clId="{8F2ABE6C-116E-4FE9-82D4-49D8375F1C7E}" dt="2021-03-22T19:02:37.049" v="1962" actId="6549"/>
          <ac:spMkLst>
            <pc:docMk/>
            <pc:sldMk cId="0" sldId="283"/>
            <ac:spMk id="7191" creationId="{301B16C8-99F4-4F37-ACCB-305252964438}"/>
          </ac:spMkLst>
        </pc:spChg>
        <pc:spChg chg="mod">
          <ac:chgData name="Katherine Gallagher" userId="c42fef80a48e9983" providerId="LiveId" clId="{8F2ABE6C-116E-4FE9-82D4-49D8375F1C7E}" dt="2021-03-22T19:00:38.434" v="1822" actId="1036"/>
          <ac:spMkLst>
            <pc:docMk/>
            <pc:sldMk cId="0" sldId="283"/>
            <ac:spMk id="7194" creationId="{571EBB02-53F1-4FEA-B83F-E54976879FAE}"/>
          </ac:spMkLst>
        </pc:spChg>
        <pc:spChg chg="mod">
          <ac:chgData name="Katherine Gallagher" userId="c42fef80a48e9983" providerId="LiveId" clId="{8F2ABE6C-116E-4FE9-82D4-49D8375F1C7E}" dt="2021-03-22T20:28:42.244" v="2803" actId="20577"/>
          <ac:spMkLst>
            <pc:docMk/>
            <pc:sldMk cId="0" sldId="283"/>
            <ac:spMk id="7197" creationId="{F2E486A2-F8C2-4962-ABA3-0A3E19B830B5}"/>
          </ac:spMkLst>
        </pc:spChg>
        <pc:spChg chg="mod">
          <ac:chgData name="Katherine Gallagher" userId="c42fef80a48e9983" providerId="LiveId" clId="{8F2ABE6C-116E-4FE9-82D4-49D8375F1C7E}" dt="2021-03-22T19:00:28.374" v="1815" actId="1035"/>
          <ac:spMkLst>
            <pc:docMk/>
            <pc:sldMk cId="0" sldId="283"/>
            <ac:spMk id="7201" creationId="{4BF49B6C-3B5C-4533-9CA8-920560958562}"/>
          </ac:spMkLst>
        </pc:spChg>
        <pc:grpChg chg="mod">
          <ac:chgData name="Katherine Gallagher" userId="c42fef80a48e9983" providerId="LiveId" clId="{8F2ABE6C-116E-4FE9-82D4-49D8375F1C7E}" dt="2021-03-22T19:00:28.374" v="1815" actId="1035"/>
          <ac:grpSpMkLst>
            <pc:docMk/>
            <pc:sldMk cId="0" sldId="283"/>
            <ac:grpSpMk id="7192" creationId="{5D98AA4A-72D6-43A6-BF94-24576D150CA1}"/>
          </ac:grpSpMkLst>
        </pc:grpChg>
        <pc:picChg chg="mod">
          <ac:chgData name="Katherine Gallagher" userId="c42fef80a48e9983" providerId="LiveId" clId="{8F2ABE6C-116E-4FE9-82D4-49D8375F1C7E}" dt="2021-03-22T19:00:28.374" v="1815" actId="1035"/>
          <ac:picMkLst>
            <pc:docMk/>
            <pc:sldMk cId="0" sldId="283"/>
            <ac:picMk id="7199" creationId="{2F29FA23-D500-424F-8821-BF579723F287}"/>
          </ac:picMkLst>
        </pc:picChg>
      </pc:sldChg>
      <pc:sldChg chg="modSp mod">
        <pc:chgData name="Katherine Gallagher" userId="c42fef80a48e9983" providerId="LiveId" clId="{8F2ABE6C-116E-4FE9-82D4-49D8375F1C7E}" dt="2021-03-22T19:26:54.232" v="2713" actId="20577"/>
        <pc:sldMkLst>
          <pc:docMk/>
          <pc:sldMk cId="0" sldId="284"/>
        </pc:sldMkLst>
        <pc:spChg chg="mod">
          <ac:chgData name="Katherine Gallagher" userId="c42fef80a48e9983" providerId="LiveId" clId="{8F2ABE6C-116E-4FE9-82D4-49D8375F1C7E}" dt="2021-03-22T19:26:54.232" v="2713" actId="20577"/>
          <ac:spMkLst>
            <pc:docMk/>
            <pc:sldMk cId="0" sldId="284"/>
            <ac:spMk id="38" creationId="{F81911CF-4EA7-43AB-8979-78ED030D9D8C}"/>
          </ac:spMkLst>
        </pc:spChg>
        <pc:spChg chg="mod">
          <ac:chgData name="Katherine Gallagher" userId="c42fef80a48e9983" providerId="LiveId" clId="{8F2ABE6C-116E-4FE9-82D4-49D8375F1C7E}" dt="2021-03-22T19:08:30.745" v="2063" actId="20577"/>
          <ac:spMkLst>
            <pc:docMk/>
            <pc:sldMk cId="0" sldId="284"/>
            <ac:spMk id="8212" creationId="{7A398703-5C6A-4692-8458-9E7C002DAF95}"/>
          </ac:spMkLst>
        </pc:spChg>
        <pc:spChg chg="mod">
          <ac:chgData name="Katherine Gallagher" userId="c42fef80a48e9983" providerId="LiveId" clId="{8F2ABE6C-116E-4FE9-82D4-49D8375F1C7E}" dt="2021-03-22T19:11:10.596" v="2304" actId="20577"/>
          <ac:spMkLst>
            <pc:docMk/>
            <pc:sldMk cId="0" sldId="284"/>
            <ac:spMk id="8213" creationId="{EA45CF44-8E1C-4366-BAB8-8EE72770687B}"/>
          </ac:spMkLst>
        </pc:spChg>
        <pc:spChg chg="mod">
          <ac:chgData name="Katherine Gallagher" userId="c42fef80a48e9983" providerId="LiveId" clId="{8F2ABE6C-116E-4FE9-82D4-49D8375F1C7E}" dt="2021-03-22T19:25:35.536" v="2698" actId="14100"/>
          <ac:spMkLst>
            <pc:docMk/>
            <pc:sldMk cId="0" sldId="284"/>
            <ac:spMk id="8221" creationId="{92759B0E-2F62-4A40-832D-7A8E33E5808A}"/>
          </ac:spMkLst>
        </pc:spChg>
        <pc:picChg chg="mod">
          <ac:chgData name="Katherine Gallagher" userId="c42fef80a48e9983" providerId="LiveId" clId="{8F2ABE6C-116E-4FE9-82D4-49D8375F1C7E}" dt="2021-03-22T19:07:25.149" v="1997" actId="1036"/>
          <ac:picMkLst>
            <pc:docMk/>
            <pc:sldMk cId="0" sldId="284"/>
            <ac:picMk id="5" creationId="{37C561EC-CDED-48F1-A8A7-78F75B219A10}"/>
          </ac:picMkLst>
        </pc:picChg>
        <pc:picChg chg="mod">
          <ac:chgData name="Katherine Gallagher" userId="c42fef80a48e9983" providerId="LiveId" clId="{8F2ABE6C-116E-4FE9-82D4-49D8375F1C7E}" dt="2021-03-22T19:07:25.149" v="1997" actId="1036"/>
          <ac:picMkLst>
            <pc:docMk/>
            <pc:sldMk cId="0" sldId="284"/>
            <ac:picMk id="6" creationId="{DCCDAE89-FAD3-413A-ADBE-F45AFB1FA06E}"/>
          </ac:picMkLst>
        </pc:picChg>
        <pc:picChg chg="mod">
          <ac:chgData name="Katherine Gallagher" userId="c42fef80a48e9983" providerId="LiveId" clId="{8F2ABE6C-116E-4FE9-82D4-49D8375F1C7E}" dt="2021-03-22T19:07:25.149" v="1997" actId="1036"/>
          <ac:picMkLst>
            <pc:docMk/>
            <pc:sldMk cId="0" sldId="284"/>
            <ac:picMk id="7" creationId="{4C725F35-95FB-4245-817B-18CC566D0144}"/>
          </ac:picMkLst>
        </pc:picChg>
        <pc:picChg chg="mod">
          <ac:chgData name="Katherine Gallagher" userId="c42fef80a48e9983" providerId="LiveId" clId="{8F2ABE6C-116E-4FE9-82D4-49D8375F1C7E}" dt="2021-03-22T19:07:25.149" v="1997" actId="1036"/>
          <ac:picMkLst>
            <pc:docMk/>
            <pc:sldMk cId="0" sldId="284"/>
            <ac:picMk id="8" creationId="{946CFBDD-1670-40F9-8A91-4446753D8C65}"/>
          </ac:picMkLst>
        </pc:picChg>
      </pc:sldChg>
      <pc:sldChg chg="modSp mod">
        <pc:chgData name="Katherine Gallagher" userId="c42fef80a48e9983" providerId="LiveId" clId="{8F2ABE6C-116E-4FE9-82D4-49D8375F1C7E}" dt="2021-03-22T18:47:42.372" v="1452" actId="6549"/>
        <pc:sldMkLst>
          <pc:docMk/>
          <pc:sldMk cId="0" sldId="285"/>
        </pc:sldMkLst>
        <pc:spChg chg="mod">
          <ac:chgData name="Katherine Gallagher" userId="c42fef80a48e9983" providerId="LiveId" clId="{8F2ABE6C-116E-4FE9-82D4-49D8375F1C7E}" dt="2021-03-22T18:43:26.100" v="1325" actId="20577"/>
          <ac:spMkLst>
            <pc:docMk/>
            <pc:sldMk cId="0" sldId="285"/>
            <ac:spMk id="3" creationId="{6EEBE034-8B58-4470-8AD1-ABB9A3B530EC}"/>
          </ac:spMkLst>
        </pc:spChg>
        <pc:spChg chg="mod">
          <ac:chgData name="Katherine Gallagher" userId="c42fef80a48e9983" providerId="LiveId" clId="{8F2ABE6C-116E-4FE9-82D4-49D8375F1C7E}" dt="2021-03-22T18:45:16.091" v="1367" actId="20577"/>
          <ac:spMkLst>
            <pc:docMk/>
            <pc:sldMk cId="0" sldId="285"/>
            <ac:spMk id="6146" creationId="{2AC6CFD6-B6AB-44D9-97DC-9FE140E28105}"/>
          </ac:spMkLst>
        </pc:spChg>
        <pc:spChg chg="mod">
          <ac:chgData name="Katherine Gallagher" userId="c42fef80a48e9983" providerId="LiveId" clId="{8F2ABE6C-116E-4FE9-82D4-49D8375F1C7E}" dt="2021-03-22T18:47:42.372" v="1452" actId="6549"/>
          <ac:spMkLst>
            <pc:docMk/>
            <pc:sldMk cId="0" sldId="285"/>
            <ac:spMk id="6147" creationId="{B0074302-A429-4694-980D-F47788470847}"/>
          </ac:spMkLst>
        </pc:spChg>
        <pc:spChg chg="mod">
          <ac:chgData name="Katherine Gallagher" userId="c42fef80a48e9983" providerId="LiveId" clId="{8F2ABE6C-116E-4FE9-82D4-49D8375F1C7E}" dt="2021-03-22T18:45:40.253" v="1368" actId="1036"/>
          <ac:spMkLst>
            <pc:docMk/>
            <pc:sldMk cId="0" sldId="285"/>
            <ac:spMk id="6166" creationId="{AB7B2D2F-09C8-4678-BEF4-287C0335F01C}"/>
          </ac:spMkLst>
        </pc:spChg>
      </pc:sldChg>
      <pc:sldChg chg="modSp mod">
        <pc:chgData name="Katherine Gallagher" userId="c42fef80a48e9983" providerId="LiveId" clId="{8F2ABE6C-116E-4FE9-82D4-49D8375F1C7E}" dt="2021-03-22T19:21:25.822" v="2634" actId="20577"/>
        <pc:sldMkLst>
          <pc:docMk/>
          <pc:sldMk cId="0" sldId="286"/>
        </pc:sldMkLst>
        <pc:spChg chg="mod">
          <ac:chgData name="Katherine Gallagher" userId="c42fef80a48e9983" providerId="LiveId" clId="{8F2ABE6C-116E-4FE9-82D4-49D8375F1C7E}" dt="2021-03-22T19:19:58.763" v="2540" actId="20577"/>
          <ac:spMkLst>
            <pc:docMk/>
            <pc:sldMk cId="0" sldId="286"/>
            <ac:spMk id="10242" creationId="{2A410CC7-F886-4E8B-B77E-E854A6F7FE21}"/>
          </ac:spMkLst>
        </pc:spChg>
        <pc:spChg chg="mod">
          <ac:chgData name="Katherine Gallagher" userId="c42fef80a48e9983" providerId="LiveId" clId="{8F2ABE6C-116E-4FE9-82D4-49D8375F1C7E}" dt="2021-03-22T19:21:25.822" v="2634" actId="20577"/>
          <ac:spMkLst>
            <pc:docMk/>
            <pc:sldMk cId="0" sldId="286"/>
            <ac:spMk id="10260" creationId="{026A4507-EFB5-4816-B800-18097320BF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7348B-C4A6-4BA1-BB79-FD281D9A3FB3}"/>
              </a:ext>
            </a:extLst>
          </p:cNvPr>
          <p:cNvSpPr>
            <a:spLocks noGrp="1"/>
          </p:cNvSpPr>
          <p:nvPr>
            <p:ph type="hdr" sz="quarter"/>
          </p:nvPr>
        </p:nvSpPr>
        <p:spPr bwMode="auto">
          <a:xfrm>
            <a:off x="0" y="0"/>
            <a:ext cx="3170238" cy="481013"/>
          </a:xfrm>
          <a:prstGeom prst="rect">
            <a:avLst/>
          </a:prstGeom>
          <a:noFill/>
          <a:ln>
            <a:noFill/>
          </a:ln>
        </p:spPr>
        <p:txBody>
          <a:bodyPr vert="horz" wrap="square" lIns="96822" tIns="48411" rIns="96822" bIns="48411" numCol="1" anchor="t" anchorCtr="0" compatLnSpc="1">
            <a:prstTxWarp prst="textNoShape">
              <a:avLst/>
            </a:prstTxWarp>
          </a:bodyPr>
          <a:lstStyle>
            <a:lvl1pPr defTabSz="968519">
              <a:defRPr sz="1300">
                <a:latin typeface="Calibri" pitchFamily="34" charset="0"/>
              </a:defRPr>
            </a:lvl1pPr>
          </a:lstStyle>
          <a:p>
            <a:pPr>
              <a:defRPr/>
            </a:pPr>
            <a:endParaRPr lang="en-US"/>
          </a:p>
        </p:txBody>
      </p:sp>
      <p:sp>
        <p:nvSpPr>
          <p:cNvPr id="3" name="Date Placeholder 2">
            <a:extLst>
              <a:ext uri="{FF2B5EF4-FFF2-40B4-BE49-F238E27FC236}">
                <a16:creationId xmlns:a16="http://schemas.microsoft.com/office/drawing/2014/main" id="{BBBD0E9F-AA14-4E74-93BE-2242C6476128}"/>
              </a:ext>
            </a:extLst>
          </p:cNvPr>
          <p:cNvSpPr>
            <a:spLocks noGrp="1"/>
          </p:cNvSpPr>
          <p:nvPr>
            <p:ph type="dt" idx="1"/>
          </p:nvPr>
        </p:nvSpPr>
        <p:spPr bwMode="auto">
          <a:xfrm>
            <a:off x="4143375" y="0"/>
            <a:ext cx="3170238" cy="481013"/>
          </a:xfrm>
          <a:prstGeom prst="rect">
            <a:avLst/>
          </a:prstGeom>
          <a:noFill/>
          <a:ln>
            <a:noFill/>
          </a:ln>
        </p:spPr>
        <p:txBody>
          <a:bodyPr vert="horz" wrap="square" lIns="96822" tIns="48411" rIns="96822" bIns="48411" numCol="1" anchor="t" anchorCtr="0" compatLnSpc="1">
            <a:prstTxWarp prst="textNoShape">
              <a:avLst/>
            </a:prstTxWarp>
          </a:bodyPr>
          <a:lstStyle>
            <a:lvl1pPr algn="r" defTabSz="968519">
              <a:defRPr sz="1300">
                <a:latin typeface="Calibri" pitchFamily="34" charset="0"/>
              </a:defRPr>
            </a:lvl1pPr>
          </a:lstStyle>
          <a:p>
            <a:pPr>
              <a:defRPr/>
            </a:pPr>
            <a:fld id="{E3AE01ED-97FE-4D5B-915B-C46716420D6A}" type="datetimeFigureOut">
              <a:rPr lang="en-US"/>
              <a:pPr>
                <a:defRPr/>
              </a:pPr>
              <a:t>4/21/2021</a:t>
            </a:fld>
            <a:endParaRPr lang="en-US"/>
          </a:p>
        </p:txBody>
      </p:sp>
      <p:sp>
        <p:nvSpPr>
          <p:cNvPr id="4" name="Slide Image Placeholder 3">
            <a:extLst>
              <a:ext uri="{FF2B5EF4-FFF2-40B4-BE49-F238E27FC236}">
                <a16:creationId xmlns:a16="http://schemas.microsoft.com/office/drawing/2014/main" id="{378898A2-6686-4C5C-92AA-40353B7FDB4E}"/>
              </a:ext>
            </a:extLst>
          </p:cNvPr>
          <p:cNvSpPr>
            <a:spLocks noGrp="1" noRot="1" noChangeAspect="1"/>
          </p:cNvSpPr>
          <p:nvPr>
            <p:ph type="sldImg" idx="2"/>
          </p:nvPr>
        </p:nvSpPr>
        <p:spPr>
          <a:xfrm>
            <a:off x="2128838" y="719138"/>
            <a:ext cx="3059112" cy="3600450"/>
          </a:xfrm>
          <a:prstGeom prst="rect">
            <a:avLst/>
          </a:prstGeom>
          <a:noFill/>
          <a:ln w="12700">
            <a:solidFill>
              <a:prstClr val="black"/>
            </a:solidFill>
          </a:ln>
        </p:spPr>
        <p:txBody>
          <a:bodyPr vert="horz" lIns="91604" tIns="45802" rIns="91604" bIns="45802" rtlCol="0" anchor="ctr"/>
          <a:lstStyle/>
          <a:p>
            <a:pPr lvl="0"/>
            <a:endParaRPr lang="en-US" noProof="0" dirty="0"/>
          </a:p>
        </p:txBody>
      </p:sp>
      <p:sp>
        <p:nvSpPr>
          <p:cNvPr id="5" name="Notes Placeholder 4">
            <a:extLst>
              <a:ext uri="{FF2B5EF4-FFF2-40B4-BE49-F238E27FC236}">
                <a16:creationId xmlns:a16="http://schemas.microsoft.com/office/drawing/2014/main" id="{FC7BD989-F64D-469D-A3D6-CA4E5A956CB5}"/>
              </a:ext>
            </a:extLst>
          </p:cNvPr>
          <p:cNvSpPr>
            <a:spLocks noGrp="1"/>
          </p:cNvSpPr>
          <p:nvPr>
            <p:ph type="body" sz="quarter" idx="3"/>
          </p:nvPr>
        </p:nvSpPr>
        <p:spPr bwMode="auto">
          <a:xfrm>
            <a:off x="731838" y="4560888"/>
            <a:ext cx="5851525" cy="4321175"/>
          </a:xfrm>
          <a:prstGeom prst="rect">
            <a:avLst/>
          </a:prstGeom>
          <a:noFill/>
          <a:ln>
            <a:noFill/>
          </a:ln>
        </p:spPr>
        <p:txBody>
          <a:bodyPr vert="horz" wrap="square" lIns="96822" tIns="48411" rIns="96822" bIns="484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8476691-F00A-41CE-AB7B-238BF2785038}"/>
              </a:ext>
            </a:extLst>
          </p:cNvPr>
          <p:cNvSpPr>
            <a:spLocks noGrp="1"/>
          </p:cNvSpPr>
          <p:nvPr>
            <p:ph type="ftr" sz="quarter" idx="4"/>
          </p:nvPr>
        </p:nvSpPr>
        <p:spPr bwMode="auto">
          <a:xfrm>
            <a:off x="0" y="9118600"/>
            <a:ext cx="3170238" cy="481013"/>
          </a:xfrm>
          <a:prstGeom prst="rect">
            <a:avLst/>
          </a:prstGeom>
          <a:noFill/>
          <a:ln>
            <a:noFill/>
          </a:ln>
        </p:spPr>
        <p:txBody>
          <a:bodyPr vert="horz" wrap="square" lIns="96822" tIns="48411" rIns="96822" bIns="48411" numCol="1" anchor="b" anchorCtr="0" compatLnSpc="1">
            <a:prstTxWarp prst="textNoShape">
              <a:avLst/>
            </a:prstTxWarp>
          </a:bodyPr>
          <a:lstStyle>
            <a:lvl1pPr defTabSz="968519">
              <a:defRPr sz="1300">
                <a:latin typeface="Calibri" pitchFamily="34" charset="0"/>
              </a:defRPr>
            </a:lvl1pPr>
          </a:lstStyle>
          <a:p>
            <a:pPr>
              <a:defRPr/>
            </a:pPr>
            <a:endParaRPr lang="en-US"/>
          </a:p>
        </p:txBody>
      </p:sp>
      <p:sp>
        <p:nvSpPr>
          <p:cNvPr id="7" name="Slide Number Placeholder 6">
            <a:extLst>
              <a:ext uri="{FF2B5EF4-FFF2-40B4-BE49-F238E27FC236}">
                <a16:creationId xmlns:a16="http://schemas.microsoft.com/office/drawing/2014/main" id="{173C3935-72DC-4061-A2E2-DF15EBA3F53C}"/>
              </a:ext>
            </a:extLst>
          </p:cNvPr>
          <p:cNvSpPr>
            <a:spLocks noGrp="1"/>
          </p:cNvSpPr>
          <p:nvPr>
            <p:ph type="sldNum" sz="quarter" idx="5"/>
          </p:nvPr>
        </p:nvSpPr>
        <p:spPr bwMode="auto">
          <a:xfrm>
            <a:off x="4143375" y="9118600"/>
            <a:ext cx="3170238" cy="481013"/>
          </a:xfrm>
          <a:prstGeom prst="rect">
            <a:avLst/>
          </a:prstGeom>
          <a:noFill/>
          <a:ln>
            <a:noFill/>
          </a:ln>
        </p:spPr>
        <p:txBody>
          <a:bodyPr vert="horz" wrap="square" lIns="96822" tIns="48411" rIns="96822" bIns="48411" numCol="1" anchor="b" anchorCtr="0" compatLnSpc="1">
            <a:prstTxWarp prst="textNoShape">
              <a:avLst/>
            </a:prstTxWarp>
          </a:bodyPr>
          <a:lstStyle>
            <a:lvl1pPr algn="r" defTabSz="968375">
              <a:defRPr sz="1300">
                <a:latin typeface="Calibri" panose="020F0502020204030204" pitchFamily="34" charset="0"/>
              </a:defRPr>
            </a:lvl1pPr>
          </a:lstStyle>
          <a:p>
            <a:fld id="{F90A32CA-D226-490C-9E14-0E30C1FED7C3}"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D2E395BD-D925-4ED1-A0C0-285C7C8C62A9}"/>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9AFA9C0-014F-4FF6-842E-D89E6DD90FBD}"/>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3316" name="Slide Number Placeholder 3">
            <a:extLst>
              <a:ext uri="{FF2B5EF4-FFF2-40B4-BE49-F238E27FC236}">
                <a16:creationId xmlns:a16="http://schemas.microsoft.com/office/drawing/2014/main" id="{120F3559-1DF5-48EA-BCFE-68B730A91550}"/>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33325CF-3CA6-4D87-A229-95DAF4BD8602}" type="slidenum">
              <a:rPr lang="en-US" altLang="en-US" sz="1300">
                <a:solidFill>
                  <a:srgbClr val="000000"/>
                </a:solidFill>
                <a:latin typeface="Calibri" panose="020F0502020204030204" pitchFamily="34" charset="0"/>
              </a:rPr>
              <a:pPr algn="r" eaLnBrk="1" hangingPunct="1"/>
              <a:t>1</a:t>
            </a:fld>
            <a:endParaRPr lang="en-US" altLang="en-US" sz="1300">
              <a:solidFill>
                <a:srgbClr val="000000"/>
              </a:solidFill>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8815357-A8E8-482A-84A2-687B63B2A2B5}"/>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E9B7FF7A-9622-463E-B917-6C469D640A9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C42A2206-3E50-4E54-80FB-9FFBA85078CD}"/>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00A86AD2-B414-4555-830D-A20E40B0D5B0}" type="slidenum">
              <a:rPr lang="en-US" altLang="en-US" sz="1300">
                <a:latin typeface="Calibri" panose="020F0502020204030204" pitchFamily="34" charset="0"/>
              </a:rPr>
              <a:pPr algn="r" eaLnBrk="1" hangingPunct="1"/>
              <a:t>10</a:t>
            </a:fld>
            <a:endParaRPr lang="en-US" altLang="en-US" sz="13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45865973-9666-48D3-B101-D6E49B9D3FBB}"/>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425B269-B589-4AB5-A396-89248029D881}"/>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a:p>
        </p:txBody>
      </p:sp>
      <p:sp>
        <p:nvSpPr>
          <p:cNvPr id="14340" name="Slide Number Placeholder 3">
            <a:extLst>
              <a:ext uri="{FF2B5EF4-FFF2-40B4-BE49-F238E27FC236}">
                <a16:creationId xmlns:a16="http://schemas.microsoft.com/office/drawing/2014/main" id="{66B56CFD-F344-43D5-AAB9-1C4BA24A514E}"/>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698FB89-846B-46EF-8C89-4B00B8F9162B}" type="slidenum">
              <a:rPr lang="en-US" altLang="en-US" sz="1300">
                <a:latin typeface="Calibri" panose="020F0502020204030204" pitchFamily="34" charset="0"/>
              </a:rPr>
              <a:pPr algn="r" eaLnBrk="1" hangingPunct="1"/>
              <a:t>2</a:t>
            </a:fld>
            <a:endParaRPr lang="en-US" altLang="en-US" sz="13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FA5D8DCA-6684-44E6-BAE7-DE4214B748C4}"/>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62ED545-5BC6-4712-A78B-BA12BA853D4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5364" name="Slide Number Placeholder 3">
            <a:extLst>
              <a:ext uri="{FF2B5EF4-FFF2-40B4-BE49-F238E27FC236}">
                <a16:creationId xmlns:a16="http://schemas.microsoft.com/office/drawing/2014/main" id="{A6790F02-7E46-4775-A592-76FC73F89CCB}"/>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11C8D7F-20E5-4346-A4DF-DD26DE684C86}" type="slidenum">
              <a:rPr lang="en-US" altLang="en-US" sz="1300">
                <a:latin typeface="Calibri" panose="020F0502020204030204" pitchFamily="34" charset="0"/>
              </a:rPr>
              <a:pPr algn="r" eaLnBrk="1" hangingPunct="1"/>
              <a:t>3</a:t>
            </a:fld>
            <a:endParaRPr lang="en-US" altLang="en-US" sz="13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E48DFD49-C7B7-487A-95FC-B2F0F449AA42}"/>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F71F2E5F-7E1F-4D92-B6CC-7CB72EDE687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6388" name="Slide Number Placeholder 3">
            <a:extLst>
              <a:ext uri="{FF2B5EF4-FFF2-40B4-BE49-F238E27FC236}">
                <a16:creationId xmlns:a16="http://schemas.microsoft.com/office/drawing/2014/main" id="{A67E76EE-59AE-4CCF-B8CF-D7DB943B8414}"/>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6E9A39D5-57E1-4ED8-A8EC-8F3997C340B4}" type="slidenum">
              <a:rPr lang="en-US" altLang="en-US" sz="1300">
                <a:latin typeface="Calibri" panose="020F0502020204030204" pitchFamily="34" charset="0"/>
              </a:rPr>
              <a:pPr algn="r" eaLnBrk="1" hangingPunct="1"/>
              <a:t>4</a:t>
            </a:fld>
            <a:endParaRPr lang="en-US" altLang="en-US" sz="13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296E2A03-6A0A-49E6-8C4D-3DF0F7C9EB41}"/>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C01FE58C-46A0-46D0-9D52-3F3F5BE6BB1E}"/>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F053D420-F26A-41C5-857A-27525BD0DE83}"/>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107D7667-E157-46A8-824C-C7105D640530}" type="slidenum">
              <a:rPr lang="en-US" altLang="en-US" sz="1300">
                <a:latin typeface="Calibri" panose="020F0502020204030204" pitchFamily="34" charset="0"/>
              </a:rPr>
              <a:pPr algn="r" eaLnBrk="1" hangingPunct="1"/>
              <a:t>5</a:t>
            </a:fld>
            <a:endParaRPr lang="en-US" altLang="en-US" sz="13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8DBFDB0-EA1C-42EF-A33C-3E2741E1D1C3}"/>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7DA6AEC-7E37-42A9-B233-FD533A38EF1C}"/>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AE83339B-B5F5-46F2-A155-4BC2E61A1D6B}"/>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225FAF9F-37B4-4CB1-90D8-556B25E8EDE2}" type="slidenum">
              <a:rPr lang="en-US" altLang="en-US" sz="1300">
                <a:latin typeface="Calibri" panose="020F0502020204030204" pitchFamily="34" charset="0"/>
              </a:rPr>
              <a:pPr algn="r" eaLnBrk="1" hangingPunct="1"/>
              <a:t>6</a:t>
            </a:fld>
            <a:endParaRPr lang="en-US" altLang="en-US" sz="13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C1CB3E16-E765-45DF-A747-58C32859FA8F}"/>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E48E6A52-4DC3-4586-A62D-71F9201DEE6B}"/>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19460" name="Slide Number Placeholder 3">
            <a:extLst>
              <a:ext uri="{FF2B5EF4-FFF2-40B4-BE49-F238E27FC236}">
                <a16:creationId xmlns:a16="http://schemas.microsoft.com/office/drawing/2014/main" id="{4FD8F1B5-4CBC-4518-A3E2-13C512E3EC95}"/>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F0336367-76CF-40BF-B258-C3752E8552A9}" type="slidenum">
              <a:rPr lang="en-US" altLang="en-US" sz="1300">
                <a:latin typeface="Calibri" panose="020F0502020204030204" pitchFamily="34" charset="0"/>
              </a:rPr>
              <a:pPr algn="r" eaLnBrk="1" hangingPunct="1"/>
              <a:t>7</a:t>
            </a:fld>
            <a:endParaRPr lang="en-US" altLang="en-US" sz="13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4DA6E96-C161-4C04-978C-DADF9EF9CC42}"/>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E4CA1B8-FFAD-4941-8EB5-DFF7A8BBC0D9}"/>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20484" name="Slide Number Placeholder 3">
            <a:extLst>
              <a:ext uri="{FF2B5EF4-FFF2-40B4-BE49-F238E27FC236}">
                <a16:creationId xmlns:a16="http://schemas.microsoft.com/office/drawing/2014/main" id="{EF9BB93B-1930-4B2E-964F-24F05034DCE4}"/>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90A4F444-96D6-48FA-8DB7-AA737D6E7665}" type="slidenum">
              <a:rPr lang="en-US" altLang="en-US" sz="1300">
                <a:latin typeface="Calibri" panose="020F0502020204030204" pitchFamily="34" charset="0"/>
              </a:rPr>
              <a:pPr algn="r" eaLnBrk="1" hangingPunct="1"/>
              <a:t>8</a:t>
            </a:fld>
            <a:endParaRPr lang="en-US" altLang="en-US" sz="13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35F6CF2C-315A-4D91-905A-498C9893E81C}"/>
              </a:ext>
            </a:extLst>
          </p:cNvPr>
          <p:cNvSpPr>
            <a:spLocks noGrp="1" noRot="1" noChangeAspect="1" noTextEdit="1"/>
          </p:cNvSpPr>
          <p:nvPr>
            <p:ph type="sldImg"/>
          </p:nvPr>
        </p:nvSpPr>
        <p:spPr bwMode="auto">
          <a:xfrm>
            <a:off x="2128838" y="719138"/>
            <a:ext cx="3059112"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7029EFA4-616F-4960-BE1A-F2C66280EE72}"/>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
        <p:nvSpPr>
          <p:cNvPr id="21508" name="Slide Number Placeholder 3">
            <a:extLst>
              <a:ext uri="{FF2B5EF4-FFF2-40B4-BE49-F238E27FC236}">
                <a16:creationId xmlns:a16="http://schemas.microsoft.com/office/drawing/2014/main" id="{9FB9295E-3780-4D7C-B94C-983CE7C19213}"/>
              </a:ext>
            </a:extLst>
          </p:cNvPr>
          <p:cNvSpPr txBox="1">
            <a:spLocks noGrp="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822" tIns="48411" rIns="96822" bIns="48411" anchor="b"/>
          <a:lstStyle>
            <a:lvl1pPr defTabSz="966788" eaLnBrk="0" hangingPunct="0">
              <a:defRPr>
                <a:solidFill>
                  <a:schemeClr val="tx1"/>
                </a:solidFill>
                <a:latin typeface="Arial" panose="020B0604020202020204" pitchFamily="34" charset="0"/>
              </a:defRPr>
            </a:lvl1pPr>
            <a:lvl2pPr marL="742950" indent="-285750" defTabSz="966788" eaLnBrk="0" hangingPunct="0">
              <a:defRPr>
                <a:solidFill>
                  <a:schemeClr val="tx1"/>
                </a:solidFill>
                <a:latin typeface="Arial" panose="020B0604020202020204" pitchFamily="34" charset="0"/>
              </a:defRPr>
            </a:lvl2pPr>
            <a:lvl3pPr marL="1143000" indent="-228600" defTabSz="966788" eaLnBrk="0" hangingPunct="0">
              <a:defRPr>
                <a:solidFill>
                  <a:schemeClr val="tx1"/>
                </a:solidFill>
                <a:latin typeface="Arial" panose="020B0604020202020204" pitchFamily="34" charset="0"/>
              </a:defRPr>
            </a:lvl3pPr>
            <a:lvl4pPr marL="1600200" indent="-228600" defTabSz="966788" eaLnBrk="0" hangingPunct="0">
              <a:defRPr>
                <a:solidFill>
                  <a:schemeClr val="tx1"/>
                </a:solidFill>
                <a:latin typeface="Arial" panose="020B0604020202020204" pitchFamily="34" charset="0"/>
              </a:defRPr>
            </a:lvl4pPr>
            <a:lvl5pPr marL="2057400" indent="-228600" defTabSz="966788" eaLnBrk="0" hangingPunct="0">
              <a:defRPr>
                <a:solidFill>
                  <a:schemeClr val="tx1"/>
                </a:solidFill>
                <a:latin typeface="Arial" panose="020B0604020202020204" pitchFamily="34" charset="0"/>
              </a:defRPr>
            </a:lvl5pPr>
            <a:lvl6pPr marL="2514600" indent="-228600" defTabSz="966788" eaLnBrk="0" fontAlgn="base" hangingPunct="0">
              <a:spcBef>
                <a:spcPct val="0"/>
              </a:spcBef>
              <a:spcAft>
                <a:spcPct val="0"/>
              </a:spcAft>
              <a:defRPr>
                <a:solidFill>
                  <a:schemeClr val="tx1"/>
                </a:solidFill>
                <a:latin typeface="Arial" panose="020B0604020202020204" pitchFamily="34" charset="0"/>
              </a:defRPr>
            </a:lvl6pPr>
            <a:lvl7pPr marL="2971800" indent="-228600" defTabSz="966788" eaLnBrk="0" fontAlgn="base" hangingPunct="0">
              <a:spcBef>
                <a:spcPct val="0"/>
              </a:spcBef>
              <a:spcAft>
                <a:spcPct val="0"/>
              </a:spcAft>
              <a:defRPr>
                <a:solidFill>
                  <a:schemeClr val="tx1"/>
                </a:solidFill>
                <a:latin typeface="Arial" panose="020B0604020202020204" pitchFamily="34" charset="0"/>
              </a:defRPr>
            </a:lvl7pPr>
            <a:lvl8pPr marL="3429000" indent="-228600" defTabSz="966788" eaLnBrk="0" fontAlgn="base" hangingPunct="0">
              <a:spcBef>
                <a:spcPct val="0"/>
              </a:spcBef>
              <a:spcAft>
                <a:spcPct val="0"/>
              </a:spcAft>
              <a:defRPr>
                <a:solidFill>
                  <a:schemeClr val="tx1"/>
                </a:solidFill>
                <a:latin typeface="Arial" panose="020B0604020202020204" pitchFamily="34" charset="0"/>
              </a:defRPr>
            </a:lvl8pPr>
            <a:lvl9pPr marL="3886200" indent="-228600" defTabSz="966788"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35B1B576-F328-4A6F-9649-222A0DCC8493}" type="slidenum">
              <a:rPr lang="en-US" altLang="en-US" sz="1300">
                <a:latin typeface="Calibri" panose="020F0502020204030204" pitchFamily="34" charset="0"/>
              </a:rPr>
              <a:pPr algn="r" eaLnBrk="1" hangingPunct="1"/>
              <a:t>9</a:t>
            </a:fld>
            <a:endParaRPr lang="en-US" altLang="en-US" sz="13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840569"/>
            <a:ext cx="6606540" cy="1960033"/>
          </a:xfrm>
        </p:spPr>
        <p:txBody>
          <a:bodyPr/>
          <a:lstStyle/>
          <a:p>
            <a:r>
              <a:rPr lang="en-US"/>
              <a:t>Click to edit Master title style</a:t>
            </a:r>
          </a:p>
        </p:txBody>
      </p:sp>
      <p:sp>
        <p:nvSpPr>
          <p:cNvPr id="3" name="Subtitle 2"/>
          <p:cNvSpPr>
            <a:spLocks noGrp="1"/>
          </p:cNvSpPr>
          <p:nvPr>
            <p:ph type="subTitle" idx="1"/>
          </p:nvPr>
        </p:nvSpPr>
        <p:spPr>
          <a:xfrm>
            <a:off x="1165860" y="5181600"/>
            <a:ext cx="5440680" cy="2336800"/>
          </a:xfrm>
        </p:spPr>
        <p:txBody>
          <a:bodyPr/>
          <a:lstStyle>
            <a:lvl1pPr marL="0" indent="0" algn="ctr">
              <a:buNone/>
              <a:defRPr>
                <a:solidFill>
                  <a:schemeClr val="tx1">
                    <a:tint val="75000"/>
                  </a:schemeClr>
                </a:solidFill>
              </a:defRPr>
            </a:lvl1pPr>
            <a:lvl2pPr marL="457206" indent="0" algn="ctr">
              <a:buNone/>
              <a:defRPr>
                <a:solidFill>
                  <a:schemeClr val="tx1">
                    <a:tint val="75000"/>
                  </a:schemeClr>
                </a:solidFill>
              </a:defRPr>
            </a:lvl2pPr>
            <a:lvl3pPr marL="914411" indent="0" algn="ctr">
              <a:buNone/>
              <a:defRPr>
                <a:solidFill>
                  <a:schemeClr val="tx1">
                    <a:tint val="75000"/>
                  </a:schemeClr>
                </a:solidFill>
              </a:defRPr>
            </a:lvl3pPr>
            <a:lvl4pPr marL="1371617" indent="0" algn="ctr">
              <a:buNone/>
              <a:defRPr>
                <a:solidFill>
                  <a:schemeClr val="tx1">
                    <a:tint val="75000"/>
                  </a:schemeClr>
                </a:solidFill>
              </a:defRPr>
            </a:lvl4pPr>
            <a:lvl5pPr marL="1828823" indent="0" algn="ctr">
              <a:buNone/>
              <a:defRPr>
                <a:solidFill>
                  <a:schemeClr val="tx1">
                    <a:tint val="75000"/>
                  </a:schemeClr>
                </a:solidFill>
              </a:defRPr>
            </a:lvl5pPr>
            <a:lvl6pPr marL="2286029" indent="0" algn="ctr">
              <a:buNone/>
              <a:defRPr>
                <a:solidFill>
                  <a:schemeClr val="tx1">
                    <a:tint val="75000"/>
                  </a:schemeClr>
                </a:solidFill>
              </a:defRPr>
            </a:lvl6pPr>
            <a:lvl7pPr marL="2743234" indent="0" algn="ctr">
              <a:buNone/>
              <a:defRPr>
                <a:solidFill>
                  <a:schemeClr val="tx1">
                    <a:tint val="75000"/>
                  </a:schemeClr>
                </a:solidFill>
              </a:defRPr>
            </a:lvl7pPr>
            <a:lvl8pPr marL="3200440" indent="0" algn="ctr">
              <a:buNone/>
              <a:defRPr>
                <a:solidFill>
                  <a:schemeClr val="tx1">
                    <a:tint val="75000"/>
                  </a:schemeClr>
                </a:solidFill>
              </a:defRPr>
            </a:lvl8pPr>
            <a:lvl9pPr marL="3657646"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D69DB98-6C10-4268-B110-AF145AFA875A}"/>
              </a:ext>
            </a:extLst>
          </p:cNvPr>
          <p:cNvSpPr>
            <a:spLocks noGrp="1"/>
          </p:cNvSpPr>
          <p:nvPr>
            <p:ph type="dt" sz="half" idx="10"/>
          </p:nvPr>
        </p:nvSpPr>
        <p:spPr/>
        <p:txBody>
          <a:bodyPr/>
          <a:lstStyle>
            <a:lvl1pPr>
              <a:defRPr/>
            </a:lvl1pPr>
          </a:lstStyle>
          <a:p>
            <a:pPr>
              <a:defRPr/>
            </a:pPr>
            <a:fld id="{CE8B6ED0-94D4-4D70-8CC5-D6B8E8893269}"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D0E4DD39-AA43-4AA1-A69A-45A4215EBCBD}"/>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846017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49408-35E1-4577-8B84-EF2218C62B15}"/>
              </a:ext>
            </a:extLst>
          </p:cNvPr>
          <p:cNvSpPr>
            <a:spLocks noGrp="1"/>
          </p:cNvSpPr>
          <p:nvPr>
            <p:ph type="dt" sz="half" idx="10"/>
          </p:nvPr>
        </p:nvSpPr>
        <p:spPr/>
        <p:txBody>
          <a:bodyPr/>
          <a:lstStyle>
            <a:lvl1pPr>
              <a:defRPr/>
            </a:lvl1pPr>
          </a:lstStyle>
          <a:p>
            <a:pPr>
              <a:defRPr/>
            </a:pPr>
            <a:fld id="{CC6384E4-8554-4BCA-BA8C-E70F8F1F2599}"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0D791474-E098-48AD-BAF4-EADF5EF16C39}"/>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2763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488951"/>
            <a:ext cx="1311593"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1467" y="488951"/>
            <a:ext cx="3805238"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B928D3-52B8-43FE-9F4E-F6758ABB684F}"/>
              </a:ext>
            </a:extLst>
          </p:cNvPr>
          <p:cNvSpPr>
            <a:spLocks noGrp="1"/>
          </p:cNvSpPr>
          <p:nvPr>
            <p:ph type="dt" sz="half" idx="10"/>
          </p:nvPr>
        </p:nvSpPr>
        <p:spPr/>
        <p:txBody>
          <a:bodyPr/>
          <a:lstStyle>
            <a:lvl1pPr>
              <a:defRPr/>
            </a:lvl1pPr>
          </a:lstStyle>
          <a:p>
            <a:pPr>
              <a:defRPr/>
            </a:pPr>
            <a:fld id="{75397326-A317-46E3-A4CA-C413FF558B9D}"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82CF80E4-D02A-4124-ACEB-1E1B67641A32}"/>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50456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DA58E-CD2E-4F26-9D2E-A9B7EE6E76AE}"/>
              </a:ext>
            </a:extLst>
          </p:cNvPr>
          <p:cNvSpPr>
            <a:spLocks noGrp="1"/>
          </p:cNvSpPr>
          <p:nvPr>
            <p:ph type="dt" sz="half" idx="10"/>
          </p:nvPr>
        </p:nvSpPr>
        <p:spPr/>
        <p:txBody>
          <a:bodyPr/>
          <a:lstStyle>
            <a:lvl1pPr>
              <a:defRPr/>
            </a:lvl1pPr>
          </a:lstStyle>
          <a:p>
            <a:pPr>
              <a:defRPr/>
            </a:pPr>
            <a:fld id="{3F98624F-3551-4EF0-8A9C-144569118E35}"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1365D16D-FE06-4A76-97C0-E6E3A3FAF3B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468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5875867"/>
            <a:ext cx="660654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3875621"/>
            <a:ext cx="6606540" cy="2000249"/>
          </a:xfrm>
        </p:spPr>
        <p:txBody>
          <a:bodyPr anchor="b"/>
          <a:lstStyle>
            <a:lvl1pPr marL="0" indent="0">
              <a:buNone/>
              <a:defRPr sz="2000">
                <a:solidFill>
                  <a:schemeClr val="tx1">
                    <a:tint val="75000"/>
                  </a:schemeClr>
                </a:solidFill>
              </a:defRPr>
            </a:lvl1pPr>
            <a:lvl2pPr marL="457206" indent="0">
              <a:buNone/>
              <a:defRPr sz="1800">
                <a:solidFill>
                  <a:schemeClr val="tx1">
                    <a:tint val="75000"/>
                  </a:schemeClr>
                </a:solidFill>
              </a:defRPr>
            </a:lvl2pPr>
            <a:lvl3pPr marL="914411" indent="0">
              <a:buNone/>
              <a:defRPr sz="1600">
                <a:solidFill>
                  <a:schemeClr val="tx1">
                    <a:tint val="75000"/>
                  </a:schemeClr>
                </a:solidFill>
              </a:defRPr>
            </a:lvl3pPr>
            <a:lvl4pPr marL="1371617" indent="0">
              <a:buNone/>
              <a:defRPr sz="1400">
                <a:solidFill>
                  <a:schemeClr val="tx1">
                    <a:tint val="75000"/>
                  </a:schemeClr>
                </a:solidFill>
              </a:defRPr>
            </a:lvl4pPr>
            <a:lvl5pPr marL="1828823" indent="0">
              <a:buNone/>
              <a:defRPr sz="1400">
                <a:solidFill>
                  <a:schemeClr val="tx1">
                    <a:tint val="75000"/>
                  </a:schemeClr>
                </a:solidFill>
              </a:defRPr>
            </a:lvl5pPr>
            <a:lvl6pPr marL="2286029" indent="0">
              <a:buNone/>
              <a:defRPr sz="1400">
                <a:solidFill>
                  <a:schemeClr val="tx1">
                    <a:tint val="75000"/>
                  </a:schemeClr>
                </a:solidFill>
              </a:defRPr>
            </a:lvl6pPr>
            <a:lvl7pPr marL="2743234" indent="0">
              <a:buNone/>
              <a:defRPr sz="1400">
                <a:solidFill>
                  <a:schemeClr val="tx1">
                    <a:tint val="75000"/>
                  </a:schemeClr>
                </a:solidFill>
              </a:defRPr>
            </a:lvl7pPr>
            <a:lvl8pPr marL="3200440" indent="0">
              <a:buNone/>
              <a:defRPr sz="1400">
                <a:solidFill>
                  <a:schemeClr val="tx1">
                    <a:tint val="75000"/>
                  </a:schemeClr>
                </a:solidFill>
              </a:defRPr>
            </a:lvl8pPr>
            <a:lvl9pPr marL="3657646"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19B724-D481-465A-8F76-0FE9A86E847E}"/>
              </a:ext>
            </a:extLst>
          </p:cNvPr>
          <p:cNvSpPr>
            <a:spLocks noGrp="1"/>
          </p:cNvSpPr>
          <p:nvPr>
            <p:ph type="dt" sz="half" idx="10"/>
          </p:nvPr>
        </p:nvSpPr>
        <p:spPr/>
        <p:txBody>
          <a:bodyPr/>
          <a:lstStyle>
            <a:lvl1pPr>
              <a:defRPr/>
            </a:lvl1pPr>
          </a:lstStyle>
          <a:p>
            <a:pPr>
              <a:defRPr/>
            </a:pPr>
            <a:fld id="{16FAE4A3-84EF-4837-82A9-75FD611265EF}"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F997249D-0F9B-49D6-BB4A-C702812E17B7}"/>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90595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1467" y="2844803"/>
            <a:ext cx="255841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979422" y="2844803"/>
            <a:ext cx="255841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F8C89214-784B-4F9D-9D4F-B931F2ABDB47}"/>
              </a:ext>
            </a:extLst>
          </p:cNvPr>
          <p:cNvSpPr>
            <a:spLocks noGrp="1"/>
          </p:cNvSpPr>
          <p:nvPr>
            <p:ph type="dt" sz="half" idx="10"/>
          </p:nvPr>
        </p:nvSpPr>
        <p:spPr/>
        <p:txBody>
          <a:bodyPr/>
          <a:lstStyle>
            <a:lvl1pPr>
              <a:defRPr/>
            </a:lvl1pPr>
          </a:lstStyle>
          <a:p>
            <a:pPr>
              <a:defRPr/>
            </a:pPr>
            <a:fld id="{4E514FE9-4BAF-4AB7-A912-A493FF8A6BDF}" type="datetime1">
              <a:rPr lang="en-US" smtClean="0"/>
              <a:pPr>
                <a:defRPr/>
              </a:pPr>
              <a:t>4/21/2021</a:t>
            </a:fld>
            <a:endParaRPr lang="en-US" dirty="0"/>
          </a:p>
        </p:txBody>
      </p:sp>
      <p:sp>
        <p:nvSpPr>
          <p:cNvPr id="6" name="Footer Placeholder 4">
            <a:extLst>
              <a:ext uri="{FF2B5EF4-FFF2-40B4-BE49-F238E27FC236}">
                <a16:creationId xmlns:a16="http://schemas.microsoft.com/office/drawing/2014/main" id="{0BA9E55D-E853-456B-8738-454D2C8C3EB1}"/>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35977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366184"/>
            <a:ext cx="699516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2" y="2046817"/>
            <a:ext cx="3434160" cy="853016"/>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2" y="2899833"/>
            <a:ext cx="343416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3" y="2046817"/>
            <a:ext cx="3435508" cy="853016"/>
          </a:xfrm>
        </p:spPr>
        <p:txBody>
          <a:bodyPr anchor="b"/>
          <a:lstStyle>
            <a:lvl1pPr marL="0" indent="0">
              <a:buNone/>
              <a:defRPr sz="2400" b="1"/>
            </a:lvl1pPr>
            <a:lvl2pPr marL="457206" indent="0">
              <a:buNone/>
              <a:defRPr sz="2000" b="1"/>
            </a:lvl2pPr>
            <a:lvl3pPr marL="914411" indent="0">
              <a:buNone/>
              <a:defRPr sz="1800"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3" y="2899833"/>
            <a:ext cx="343550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2ED4E390-994C-4629-86EC-A53A1B0C9988}"/>
              </a:ext>
            </a:extLst>
          </p:cNvPr>
          <p:cNvSpPr>
            <a:spLocks noGrp="1"/>
          </p:cNvSpPr>
          <p:nvPr>
            <p:ph type="dt" sz="half" idx="10"/>
          </p:nvPr>
        </p:nvSpPr>
        <p:spPr/>
        <p:txBody>
          <a:bodyPr/>
          <a:lstStyle>
            <a:lvl1pPr>
              <a:defRPr/>
            </a:lvl1pPr>
          </a:lstStyle>
          <a:p>
            <a:pPr>
              <a:defRPr/>
            </a:pPr>
            <a:fld id="{26B8A3A9-E59B-4EFA-AB92-3F4B19CAFD8E}" type="datetime1">
              <a:rPr lang="en-US" smtClean="0"/>
              <a:pPr>
                <a:defRPr/>
              </a:pPr>
              <a:t>4/21/2021</a:t>
            </a:fld>
            <a:endParaRPr lang="en-US" dirty="0"/>
          </a:p>
        </p:txBody>
      </p:sp>
      <p:sp>
        <p:nvSpPr>
          <p:cNvPr id="8" name="Footer Placeholder 4">
            <a:extLst>
              <a:ext uri="{FF2B5EF4-FFF2-40B4-BE49-F238E27FC236}">
                <a16:creationId xmlns:a16="http://schemas.microsoft.com/office/drawing/2014/main" id="{CA9C2338-2A1E-499B-9360-EA3E354FADD3}"/>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4715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3D607AF7-A5BF-4B0D-8629-33870C41B4A9}"/>
              </a:ext>
            </a:extLst>
          </p:cNvPr>
          <p:cNvSpPr>
            <a:spLocks noGrp="1"/>
          </p:cNvSpPr>
          <p:nvPr>
            <p:ph type="dt" sz="half" idx="10"/>
          </p:nvPr>
        </p:nvSpPr>
        <p:spPr/>
        <p:txBody>
          <a:bodyPr/>
          <a:lstStyle>
            <a:lvl1pPr>
              <a:defRPr/>
            </a:lvl1pPr>
          </a:lstStyle>
          <a:p>
            <a:pPr>
              <a:defRPr/>
            </a:pPr>
            <a:fld id="{2244E6F7-41D4-4763-9704-DEF3F28057E6}" type="datetime1">
              <a:rPr lang="en-US" smtClean="0"/>
              <a:pPr>
                <a:defRPr/>
              </a:pPr>
              <a:t>4/21/2021</a:t>
            </a:fld>
            <a:endParaRPr lang="en-US" dirty="0"/>
          </a:p>
        </p:txBody>
      </p:sp>
      <p:sp>
        <p:nvSpPr>
          <p:cNvPr id="4" name="Footer Placeholder 4">
            <a:extLst>
              <a:ext uri="{FF2B5EF4-FFF2-40B4-BE49-F238E27FC236}">
                <a16:creationId xmlns:a16="http://schemas.microsoft.com/office/drawing/2014/main" id="{78A2F7E0-3ABC-4F54-9A42-EAAEA651909F}"/>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2832587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EC17307-1540-4302-95C3-F4E3EBBE9831}"/>
              </a:ext>
            </a:extLst>
          </p:cNvPr>
          <p:cNvSpPr>
            <a:spLocks noGrp="1"/>
          </p:cNvSpPr>
          <p:nvPr>
            <p:ph type="dt" sz="half" idx="10"/>
          </p:nvPr>
        </p:nvSpPr>
        <p:spPr/>
        <p:txBody>
          <a:bodyPr/>
          <a:lstStyle>
            <a:lvl1pPr>
              <a:defRPr/>
            </a:lvl1pPr>
          </a:lstStyle>
          <a:p>
            <a:pPr>
              <a:defRPr/>
            </a:pPr>
            <a:fld id="{BDB976C6-5890-4D36-ABDF-5D4099B29941}" type="datetime1">
              <a:rPr lang="en-US" smtClean="0"/>
              <a:pPr>
                <a:defRPr/>
              </a:pPr>
              <a:t>4/21/2021</a:t>
            </a:fld>
            <a:endParaRPr lang="en-US" dirty="0"/>
          </a:p>
        </p:txBody>
      </p:sp>
      <p:sp>
        <p:nvSpPr>
          <p:cNvPr id="3" name="Footer Placeholder 4">
            <a:extLst>
              <a:ext uri="{FF2B5EF4-FFF2-40B4-BE49-F238E27FC236}">
                <a16:creationId xmlns:a16="http://schemas.microsoft.com/office/drawing/2014/main" id="{F907CC9D-D7F5-40EB-B8EE-29D5B046CA55}"/>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612776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364067"/>
            <a:ext cx="2557066"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3" y="364070"/>
            <a:ext cx="4344988"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1913470"/>
            <a:ext cx="2557066" cy="6254751"/>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54C32B0B-E547-40D3-9CF4-AC5D6AC329DC}"/>
              </a:ext>
            </a:extLst>
          </p:cNvPr>
          <p:cNvSpPr>
            <a:spLocks noGrp="1"/>
          </p:cNvSpPr>
          <p:nvPr>
            <p:ph type="dt" sz="half" idx="10"/>
          </p:nvPr>
        </p:nvSpPr>
        <p:spPr/>
        <p:txBody>
          <a:bodyPr/>
          <a:lstStyle>
            <a:lvl1pPr>
              <a:defRPr/>
            </a:lvl1pPr>
          </a:lstStyle>
          <a:p>
            <a:pPr>
              <a:defRPr/>
            </a:pPr>
            <a:fld id="{D8D515B3-0079-4EBB-A0AD-0702EBFDABFA}" type="datetime1">
              <a:rPr lang="en-US" smtClean="0"/>
              <a:pPr>
                <a:defRPr/>
              </a:pPr>
              <a:t>4/21/2021</a:t>
            </a:fld>
            <a:endParaRPr lang="en-US" dirty="0"/>
          </a:p>
        </p:txBody>
      </p:sp>
      <p:sp>
        <p:nvSpPr>
          <p:cNvPr id="6" name="Footer Placeholder 4">
            <a:extLst>
              <a:ext uri="{FF2B5EF4-FFF2-40B4-BE49-F238E27FC236}">
                <a16:creationId xmlns:a16="http://schemas.microsoft.com/office/drawing/2014/main" id="{0C37BBB3-01E3-4210-A9ED-3575F3433898}"/>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17749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6400803"/>
            <a:ext cx="466344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17033"/>
            <a:ext cx="4663440" cy="5486400"/>
          </a:xfrm>
        </p:spPr>
        <p:txBody>
          <a:bodyPr rtlCol="0">
            <a:normAutofit/>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pPr lvl="0"/>
            <a:endParaRPr lang="en-US" noProof="0" dirty="0"/>
          </a:p>
        </p:txBody>
      </p:sp>
      <p:sp>
        <p:nvSpPr>
          <p:cNvPr id="4" name="Text Placeholder 3"/>
          <p:cNvSpPr>
            <a:spLocks noGrp="1"/>
          </p:cNvSpPr>
          <p:nvPr>
            <p:ph type="body" sz="half" idx="2"/>
          </p:nvPr>
        </p:nvSpPr>
        <p:spPr>
          <a:xfrm>
            <a:off x="1523445" y="7156454"/>
            <a:ext cx="4663440" cy="1073149"/>
          </a:xfrm>
        </p:spPr>
        <p:txBody>
          <a:bodyPr/>
          <a:lstStyle>
            <a:lvl1pPr marL="0" indent="0">
              <a:buNone/>
              <a:defRPr sz="1400"/>
            </a:lvl1pPr>
            <a:lvl2pPr marL="457206" indent="0">
              <a:buNone/>
              <a:defRPr sz="1200"/>
            </a:lvl2pPr>
            <a:lvl3pPr marL="914411" indent="0">
              <a:buNone/>
              <a:defRPr sz="1000"/>
            </a:lvl3pPr>
            <a:lvl4pPr marL="1371617" indent="0">
              <a:buNone/>
              <a:defRPr sz="900"/>
            </a:lvl4pPr>
            <a:lvl5pPr marL="1828823" indent="0">
              <a:buNone/>
              <a:defRPr sz="900"/>
            </a:lvl5pPr>
            <a:lvl6pPr marL="2286029" indent="0">
              <a:buNone/>
              <a:defRPr sz="900"/>
            </a:lvl6pPr>
            <a:lvl7pPr marL="2743234" indent="0">
              <a:buNone/>
              <a:defRPr sz="900"/>
            </a:lvl7pPr>
            <a:lvl8pPr marL="3200440" indent="0">
              <a:buNone/>
              <a:defRPr sz="900"/>
            </a:lvl8pPr>
            <a:lvl9pPr marL="3657646"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BB76FB3-4B1B-4EF0-AD61-53290CD4516B}"/>
              </a:ext>
            </a:extLst>
          </p:cNvPr>
          <p:cNvSpPr>
            <a:spLocks noGrp="1"/>
          </p:cNvSpPr>
          <p:nvPr>
            <p:ph type="dt" sz="half" idx="10"/>
          </p:nvPr>
        </p:nvSpPr>
        <p:spPr/>
        <p:txBody>
          <a:bodyPr/>
          <a:lstStyle>
            <a:lvl1pPr>
              <a:defRPr/>
            </a:lvl1pPr>
          </a:lstStyle>
          <a:p>
            <a:pPr>
              <a:defRPr/>
            </a:pPr>
            <a:fld id="{4811356B-29B6-462C-9E05-F723E3CDFB09}" type="datetime1">
              <a:rPr lang="en-US" smtClean="0"/>
              <a:pPr>
                <a:defRPr/>
              </a:pPr>
              <a:t>4/21/2021</a:t>
            </a:fld>
            <a:endParaRPr lang="en-US" dirty="0"/>
          </a:p>
        </p:txBody>
      </p:sp>
      <p:sp>
        <p:nvSpPr>
          <p:cNvPr id="6" name="Footer Placeholder 4">
            <a:extLst>
              <a:ext uri="{FF2B5EF4-FFF2-40B4-BE49-F238E27FC236}">
                <a16:creationId xmlns:a16="http://schemas.microsoft.com/office/drawing/2014/main" id="{83B72D5C-0AC5-40BA-8F92-73F14C9C4F9C}"/>
              </a:ext>
            </a:extLst>
          </p:cNvPr>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182128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32E739-162B-43BB-A85D-42CA87BFAA99}"/>
              </a:ext>
            </a:extLst>
          </p:cNvPr>
          <p:cNvSpPr>
            <a:spLocks noGrp="1"/>
          </p:cNvSpPr>
          <p:nvPr>
            <p:ph type="title"/>
          </p:nvPr>
        </p:nvSpPr>
        <p:spPr bwMode="auto">
          <a:xfrm>
            <a:off x="388620" y="366713"/>
            <a:ext cx="699516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701D4FF-31DB-4A3E-8EBF-27ACC1237C1F}"/>
              </a:ext>
            </a:extLst>
          </p:cNvPr>
          <p:cNvSpPr>
            <a:spLocks noGrp="1"/>
          </p:cNvSpPr>
          <p:nvPr>
            <p:ph type="body" idx="1"/>
          </p:nvPr>
        </p:nvSpPr>
        <p:spPr bwMode="auto">
          <a:xfrm>
            <a:off x="388620" y="2133600"/>
            <a:ext cx="699516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1881876-0899-40E6-9729-2B09E110269B}"/>
              </a:ext>
            </a:extLst>
          </p:cNvPr>
          <p:cNvSpPr>
            <a:spLocks noGrp="1"/>
          </p:cNvSpPr>
          <p:nvPr>
            <p:ph type="dt" sz="half" idx="2"/>
          </p:nvPr>
        </p:nvSpPr>
        <p:spPr>
          <a:xfrm>
            <a:off x="388620" y="8475666"/>
            <a:ext cx="1813560" cy="4857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B535D3B2-DABB-406D-A4F2-AE241F96068C}" type="datetime1">
              <a:rPr lang="en-US" smtClean="0"/>
              <a:pPr>
                <a:defRPr/>
              </a:pPr>
              <a:t>4/21/2021</a:t>
            </a:fld>
            <a:endParaRPr lang="en-US" dirty="0"/>
          </a:p>
        </p:txBody>
      </p:sp>
      <p:sp>
        <p:nvSpPr>
          <p:cNvPr id="5" name="Footer Placeholder 4">
            <a:extLst>
              <a:ext uri="{FF2B5EF4-FFF2-40B4-BE49-F238E27FC236}">
                <a16:creationId xmlns:a16="http://schemas.microsoft.com/office/drawing/2014/main" id="{FE81A505-AA15-490E-9324-36233A23AD7B}"/>
              </a:ext>
            </a:extLst>
          </p:cNvPr>
          <p:cNvSpPr>
            <a:spLocks noGrp="1"/>
          </p:cNvSpPr>
          <p:nvPr>
            <p:ph type="ftr" sz="quarter" idx="3"/>
          </p:nvPr>
        </p:nvSpPr>
        <p:spPr>
          <a:xfrm>
            <a:off x="2655570" y="8475666"/>
            <a:ext cx="2461260" cy="4857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6" algn="ctr" rtl="0" fontAlgn="base">
        <a:spcBef>
          <a:spcPct val="0"/>
        </a:spcBef>
        <a:spcAft>
          <a:spcPct val="0"/>
        </a:spcAft>
        <a:defRPr sz="4400">
          <a:solidFill>
            <a:schemeClr val="tx1"/>
          </a:solidFill>
          <a:latin typeface="Calibri" pitchFamily="34" charset="0"/>
        </a:defRPr>
      </a:lvl6pPr>
      <a:lvl7pPr marL="914411" algn="ctr" rtl="0" fontAlgn="base">
        <a:spcBef>
          <a:spcPct val="0"/>
        </a:spcBef>
        <a:spcAft>
          <a:spcPct val="0"/>
        </a:spcAft>
        <a:defRPr sz="4400">
          <a:solidFill>
            <a:schemeClr val="tx1"/>
          </a:solidFill>
          <a:latin typeface="Calibri" pitchFamily="34" charset="0"/>
        </a:defRPr>
      </a:lvl7pPr>
      <a:lvl8pPr marL="1371617" algn="ctr" rtl="0" fontAlgn="base">
        <a:spcBef>
          <a:spcPct val="0"/>
        </a:spcBef>
        <a:spcAft>
          <a:spcPct val="0"/>
        </a:spcAft>
        <a:defRPr sz="4400">
          <a:solidFill>
            <a:schemeClr val="tx1"/>
          </a:solidFill>
          <a:latin typeface="Calibri" pitchFamily="34" charset="0"/>
        </a:defRPr>
      </a:lvl8pPr>
      <a:lvl9pPr marL="1828823" algn="ctr" rtl="0" fontAlgn="base">
        <a:spcBef>
          <a:spcPct val="0"/>
        </a:spcBef>
        <a:spcAft>
          <a:spcPct val="0"/>
        </a:spcAft>
        <a:defRPr sz="4400">
          <a:solidFill>
            <a:schemeClr val="tx1"/>
          </a:solidFill>
          <a:latin typeface="Calibri" pitchFamily="34" charset="0"/>
        </a:defRPr>
      </a:lvl9pPr>
    </p:titleStyle>
    <p:bodyStyle>
      <a:lvl1pPr marL="342905" indent="-342905"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60" indent="-28575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14" indent="-22860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20" indent="-22860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26" indent="-22860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32" indent="-228603" algn="l" defTabSz="9144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37" indent="-228603" algn="l" defTabSz="9144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43" indent="-228603" algn="l" defTabSz="9144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48" indent="-228603" algn="l" defTabSz="9144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11" rtl="0" eaLnBrk="1" latinLnBrk="0" hangingPunct="1">
        <a:defRPr sz="1800" kern="1200">
          <a:solidFill>
            <a:schemeClr val="tx1"/>
          </a:solidFill>
          <a:latin typeface="+mn-lt"/>
          <a:ea typeface="+mn-ea"/>
          <a:cs typeface="+mn-cs"/>
        </a:defRPr>
      </a:lvl1pPr>
      <a:lvl2pPr marL="457206" algn="l" defTabSz="914411" rtl="0" eaLnBrk="1" latinLnBrk="0" hangingPunct="1">
        <a:defRPr sz="1800" kern="1200">
          <a:solidFill>
            <a:schemeClr val="tx1"/>
          </a:solidFill>
          <a:latin typeface="+mn-lt"/>
          <a:ea typeface="+mn-ea"/>
          <a:cs typeface="+mn-cs"/>
        </a:defRPr>
      </a:lvl2pPr>
      <a:lvl3pPr marL="914411" algn="l" defTabSz="914411" rtl="0" eaLnBrk="1" latinLnBrk="0" hangingPunct="1">
        <a:defRPr sz="1800" kern="1200">
          <a:solidFill>
            <a:schemeClr val="tx1"/>
          </a:solidFill>
          <a:latin typeface="+mn-lt"/>
          <a:ea typeface="+mn-ea"/>
          <a:cs typeface="+mn-cs"/>
        </a:defRPr>
      </a:lvl3pPr>
      <a:lvl4pPr marL="1371617" algn="l" defTabSz="914411" rtl="0" eaLnBrk="1" latinLnBrk="0" hangingPunct="1">
        <a:defRPr sz="1800" kern="1200">
          <a:solidFill>
            <a:schemeClr val="tx1"/>
          </a:solidFill>
          <a:latin typeface="+mn-lt"/>
          <a:ea typeface="+mn-ea"/>
          <a:cs typeface="+mn-cs"/>
        </a:defRPr>
      </a:lvl4pPr>
      <a:lvl5pPr marL="1828823" algn="l" defTabSz="914411" rtl="0" eaLnBrk="1" latinLnBrk="0" hangingPunct="1">
        <a:defRPr sz="1800" kern="1200">
          <a:solidFill>
            <a:schemeClr val="tx1"/>
          </a:solidFill>
          <a:latin typeface="+mn-lt"/>
          <a:ea typeface="+mn-ea"/>
          <a:cs typeface="+mn-cs"/>
        </a:defRPr>
      </a:lvl5pPr>
      <a:lvl6pPr marL="2286029" algn="l" defTabSz="914411" rtl="0" eaLnBrk="1" latinLnBrk="0" hangingPunct="1">
        <a:defRPr sz="1800" kern="1200">
          <a:solidFill>
            <a:schemeClr val="tx1"/>
          </a:solidFill>
          <a:latin typeface="+mn-lt"/>
          <a:ea typeface="+mn-ea"/>
          <a:cs typeface="+mn-cs"/>
        </a:defRPr>
      </a:lvl6pPr>
      <a:lvl7pPr marL="2743234" algn="l" defTabSz="914411" rtl="0" eaLnBrk="1" latinLnBrk="0" hangingPunct="1">
        <a:defRPr sz="1800" kern="1200">
          <a:solidFill>
            <a:schemeClr val="tx1"/>
          </a:solidFill>
          <a:latin typeface="+mn-lt"/>
          <a:ea typeface="+mn-ea"/>
          <a:cs typeface="+mn-cs"/>
        </a:defRPr>
      </a:lvl7pPr>
      <a:lvl8pPr marL="3200440" algn="l" defTabSz="914411" rtl="0" eaLnBrk="1" latinLnBrk="0" hangingPunct="1">
        <a:defRPr sz="1800" kern="1200">
          <a:solidFill>
            <a:schemeClr val="tx1"/>
          </a:solidFill>
          <a:latin typeface="+mn-lt"/>
          <a:ea typeface="+mn-ea"/>
          <a:cs typeface="+mn-cs"/>
        </a:defRPr>
      </a:lvl8pPr>
      <a:lvl9pPr marL="3657646" algn="l" defTabSz="9144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7"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3B2133F3-FA57-4183-9807-C76E0AE91E42}"/>
              </a:ext>
            </a:extLst>
          </p:cNvPr>
          <p:cNvSpPr>
            <a:spLocks noGrp="1"/>
          </p:cNvSpPr>
          <p:nvPr>
            <p:ph type="ctrTitle" idx="4294967295"/>
          </p:nvPr>
        </p:nvSpPr>
        <p:spPr>
          <a:xfrm>
            <a:off x="457200" y="818466"/>
            <a:ext cx="6858000" cy="857934"/>
          </a:xfrm>
          <a:solidFill>
            <a:schemeClr val="accent1">
              <a:lumMod val="75000"/>
            </a:schemeClr>
          </a:solidFill>
          <a:effectLst>
            <a:glow rad="101600">
              <a:schemeClr val="accent1">
                <a:lumMod val="60000"/>
                <a:lumOff val="40000"/>
                <a:alpha val="40000"/>
              </a:schemeClr>
            </a:glow>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defTabSz="457206" eaLnBrk="1" hangingPunct="1"/>
            <a:r>
              <a:rPr lang="en-US" sz="1800" b="1" dirty="0"/>
              <a:t>SmartALPHA® Business Cycle Indexes</a:t>
            </a:r>
            <a:br>
              <a:rPr lang="en-US" sz="1800" b="1" dirty="0"/>
            </a:br>
            <a:r>
              <a:rPr lang="en-US" sz="1800" b="1" dirty="0"/>
              <a:t>Conceptual Framework</a:t>
            </a:r>
          </a:p>
        </p:txBody>
      </p:sp>
      <p:sp>
        <p:nvSpPr>
          <p:cNvPr id="48138" name="TextBox 18">
            <a:extLst>
              <a:ext uri="{FF2B5EF4-FFF2-40B4-BE49-F238E27FC236}">
                <a16:creationId xmlns:a16="http://schemas.microsoft.com/office/drawing/2014/main" id="{9DE3B57E-4A86-4CBE-9F07-11BE1C9E8410}"/>
              </a:ext>
            </a:extLst>
          </p:cNvPr>
          <p:cNvSpPr txBox="1">
            <a:spLocks noChangeArrowheads="1"/>
          </p:cNvSpPr>
          <p:nvPr/>
        </p:nvSpPr>
        <p:spPr bwMode="auto">
          <a:xfrm>
            <a:off x="457200" y="1774233"/>
            <a:ext cx="3807006" cy="7140416"/>
          </a:xfrm>
          <a:prstGeom prst="rect">
            <a:avLst/>
          </a:prstGeom>
          <a:noFill/>
          <a:ln>
            <a:noFill/>
          </a:ln>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r>
              <a:rPr lang="en-US" sz="1400" b="1" dirty="0">
                <a:solidFill>
                  <a:prstClr val="black"/>
                </a:solidFill>
                <a:latin typeface="Calibri" pitchFamily="34" charset="0"/>
              </a:rPr>
              <a:t>Executive Summary</a:t>
            </a:r>
          </a:p>
          <a:p>
            <a:pPr>
              <a:defRPr/>
            </a:pPr>
            <a:endParaRPr lang="en-US" sz="8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The SmartALPHA® Business Cycle Indexes were launched in 2012 as a suite of four rules-based, alpha-seeking equity indexes designed to provide active and flexible exposure throughout the economic cycle. </a:t>
            </a:r>
          </a:p>
          <a:p>
            <a:pPr marL="171452" indent="-171452">
              <a:buFont typeface="Arial" panose="020B0604020202020204" pitchFamily="34" charset="0"/>
              <a:buChar char="•"/>
              <a:defRPr/>
            </a:pPr>
            <a:endParaRPr lang="en-US" sz="12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These indexes’ ultimate goal is to outperform the S&amp;P 500 over a market cycle through both stock selection and sector allocation.</a:t>
            </a:r>
          </a:p>
          <a:p>
            <a:pPr marL="171452" indent="-171452">
              <a:buFont typeface="Arial" panose="020B0604020202020204" pitchFamily="34" charset="0"/>
              <a:buChar char="•"/>
              <a:defRPr/>
            </a:pPr>
            <a:endParaRPr lang="en-US" sz="12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The indexes leverage the positive interaction of value and quality factors within sector groups. Each index is designed to excel in a specific phase of the business cycle.</a:t>
            </a:r>
          </a:p>
          <a:p>
            <a:pPr marL="171452" indent="-171452">
              <a:buFont typeface="Arial" panose="020B0604020202020204" pitchFamily="34" charset="0"/>
              <a:buChar char="•"/>
              <a:defRPr/>
            </a:pPr>
            <a:endParaRPr lang="en-US" sz="12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In opposition to fundamentally weighted or tilted indexes, the SmartALPHA® Indexes are eminently differentiated from broader market indices, with concentrated exposures to “alpha factors.” These are fundamental and valuation characteristics associated with future out-performance, as identified in Alpha Quant Models (AQM) research.</a:t>
            </a:r>
          </a:p>
          <a:p>
            <a:pPr marL="171452" indent="-171452">
              <a:buFont typeface="Arial" panose="020B0604020202020204" pitchFamily="34" charset="0"/>
              <a:buChar char="•"/>
              <a:defRPr/>
            </a:pPr>
            <a:endParaRPr lang="en-US" sz="12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Concentrated, equal-weighted portfolios and quarterly reconstitution ensure that the indexes’ targeted alpha factor profiles are consistently maintained throughout the economic cycle. </a:t>
            </a:r>
          </a:p>
          <a:p>
            <a:pPr marL="171452" indent="-171452">
              <a:buFont typeface="Arial" panose="020B0604020202020204" pitchFamily="34" charset="0"/>
              <a:buChar char="•"/>
              <a:defRPr/>
            </a:pPr>
            <a:endParaRPr lang="en-US" sz="1200" dirty="0">
              <a:solidFill>
                <a:prstClr val="black"/>
              </a:solidFill>
              <a:latin typeface="Calibri" pitchFamily="34" charset="0"/>
            </a:endParaRPr>
          </a:p>
          <a:p>
            <a:pPr marL="171452" indent="-171452">
              <a:buFont typeface="Arial" panose="020B0604020202020204" pitchFamily="34" charset="0"/>
              <a:buChar char="•"/>
              <a:defRPr/>
            </a:pPr>
            <a:r>
              <a:rPr lang="en-US" sz="1200" dirty="0">
                <a:solidFill>
                  <a:prstClr val="black"/>
                </a:solidFill>
                <a:latin typeface="Calibri" pitchFamily="34" charset="0"/>
              </a:rPr>
              <a:t>SmartALPHA® Business Cycle indexes are dynamically driven by their intended exposure to certain fundamental and valuation attributes, are concentrated, and do not necessarily reside in a particular style box. The ultimate goal is to provide the highest total return available through harvesting refined factor premiums throughout the economic cycle. </a:t>
            </a:r>
          </a:p>
          <a:p>
            <a:pPr marL="171450" indent="-171450">
              <a:buFont typeface="Arial" panose="020B0604020202020204" pitchFamily="34" charset="0"/>
              <a:buChar char="•"/>
              <a:defRPr/>
            </a:pPr>
            <a:endParaRPr lang="en-US" sz="1200" dirty="0">
              <a:solidFill>
                <a:prstClr val="black"/>
              </a:solidFill>
              <a:latin typeface="Calibri" pitchFamily="34" charset="0"/>
            </a:endParaRPr>
          </a:p>
        </p:txBody>
      </p:sp>
      <p:sp>
        <p:nvSpPr>
          <p:cNvPr id="23" name="TextBox 22">
            <a:extLst>
              <a:ext uri="{FF2B5EF4-FFF2-40B4-BE49-F238E27FC236}">
                <a16:creationId xmlns:a16="http://schemas.microsoft.com/office/drawing/2014/main" id="{D95AEC6D-EE75-4260-BC11-35772837B722}"/>
              </a:ext>
            </a:extLst>
          </p:cNvPr>
          <p:cNvSpPr txBox="1"/>
          <p:nvPr/>
        </p:nvSpPr>
        <p:spPr>
          <a:xfrm>
            <a:off x="4359456" y="4724400"/>
            <a:ext cx="3260544" cy="707886"/>
          </a:xfrm>
          <a:prstGeom prst="rect">
            <a:avLst/>
          </a:prstGeom>
          <a:noFill/>
        </p:spPr>
        <p:txBody>
          <a:bodyPr wrap="square" rtlCol="0">
            <a:spAutoFit/>
          </a:bodyPr>
          <a:lstStyle/>
          <a:p>
            <a:r>
              <a:rPr lang="en-US" sz="1000" b="1" dirty="0"/>
              <a:t>Massimo Santicchia </a:t>
            </a:r>
          </a:p>
          <a:p>
            <a:r>
              <a:rPr lang="en-US" sz="1000" dirty="0"/>
              <a:t>Managing Partner </a:t>
            </a:r>
          </a:p>
          <a:p>
            <a:r>
              <a:rPr lang="en-US" sz="1000" dirty="0"/>
              <a:t>massimo@alphaquantmodels.com</a:t>
            </a:r>
          </a:p>
          <a:p>
            <a:r>
              <a:rPr lang="en-US" sz="1000" dirty="0"/>
              <a:t>www.alphaquantmodels.com</a:t>
            </a:r>
          </a:p>
        </p:txBody>
      </p:sp>
      <p:cxnSp>
        <p:nvCxnSpPr>
          <p:cNvPr id="25" name="Straight Connector 24">
            <a:extLst>
              <a:ext uri="{FF2B5EF4-FFF2-40B4-BE49-F238E27FC236}">
                <a16:creationId xmlns:a16="http://schemas.microsoft.com/office/drawing/2014/main" id="{72A8490C-A54C-4483-82E9-A762DCAE7DC3}"/>
              </a:ext>
            </a:extLst>
          </p:cNvPr>
          <p:cNvCxnSpPr>
            <a:cxnSpLocks/>
          </p:cNvCxnSpPr>
          <p:nvPr/>
        </p:nvCxnSpPr>
        <p:spPr>
          <a:xfrm>
            <a:off x="4419600" y="4648200"/>
            <a:ext cx="285875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6" name="Picture 25" descr="Logo, company name&#10;&#10;Description automatically generated">
            <a:extLst>
              <a:ext uri="{FF2B5EF4-FFF2-40B4-BE49-F238E27FC236}">
                <a16:creationId xmlns:a16="http://schemas.microsoft.com/office/drawing/2014/main" id="{1DEE6207-FF61-4BCC-AFD5-F9D82B065A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85750"/>
            <a:ext cx="2245179" cy="476250"/>
          </a:xfrm>
          <a:prstGeom prst="rect">
            <a:avLst/>
          </a:prstGeom>
        </p:spPr>
      </p:pic>
      <p:sp>
        <p:nvSpPr>
          <p:cNvPr id="19" name="TextBox 18">
            <a:extLst>
              <a:ext uri="{FF2B5EF4-FFF2-40B4-BE49-F238E27FC236}">
                <a16:creationId xmlns:a16="http://schemas.microsoft.com/office/drawing/2014/main" id="{B926F16B-6969-45A9-9E3F-85C92F50C432}"/>
              </a:ext>
            </a:extLst>
          </p:cNvPr>
          <p:cNvSpPr txBox="1"/>
          <p:nvPr/>
        </p:nvSpPr>
        <p:spPr>
          <a:xfrm>
            <a:off x="4754137" y="369363"/>
            <a:ext cx="2468880" cy="365760"/>
          </a:xfrm>
          <a:prstGeom prst="rect">
            <a:avLst/>
          </a:prstGeom>
          <a:noFill/>
        </p:spPr>
        <p:txBody>
          <a:bodyPr wrap="square" rtlCol="0">
            <a:spAutoFit/>
          </a:bodyPr>
          <a:lstStyle/>
          <a:p>
            <a:pPr algn="r"/>
            <a:r>
              <a:rPr lang="en-US" dirty="0">
                <a:solidFill>
                  <a:schemeClr val="bg1">
                    <a:lumMod val="65000"/>
                  </a:schemeClr>
                </a:solidFill>
                <a:latin typeface="+mj-lt"/>
              </a:rPr>
              <a:t>March 2021</a:t>
            </a:r>
          </a:p>
        </p:txBody>
      </p:sp>
      <p:sp>
        <p:nvSpPr>
          <p:cNvPr id="22" name="Arrow: Curved Up 21">
            <a:extLst>
              <a:ext uri="{FF2B5EF4-FFF2-40B4-BE49-F238E27FC236}">
                <a16:creationId xmlns:a16="http://schemas.microsoft.com/office/drawing/2014/main" id="{8C0C6819-55EB-41AD-B0E4-CF9415DB2918}"/>
              </a:ext>
            </a:extLst>
          </p:cNvPr>
          <p:cNvSpPr/>
          <p:nvPr/>
        </p:nvSpPr>
        <p:spPr>
          <a:xfrm rot="10800000">
            <a:off x="5466716" y="3070427"/>
            <a:ext cx="609599" cy="152399"/>
          </a:xfrm>
          <a:prstGeom prst="curved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urved Up 26">
            <a:extLst>
              <a:ext uri="{FF2B5EF4-FFF2-40B4-BE49-F238E27FC236}">
                <a16:creationId xmlns:a16="http://schemas.microsoft.com/office/drawing/2014/main" id="{391C29D1-3433-4275-92AC-1B13CD85B8BB}"/>
              </a:ext>
            </a:extLst>
          </p:cNvPr>
          <p:cNvSpPr/>
          <p:nvPr/>
        </p:nvSpPr>
        <p:spPr>
          <a:xfrm>
            <a:off x="5486402" y="3276601"/>
            <a:ext cx="609599" cy="152399"/>
          </a:xfrm>
          <a:prstGeom prst="curvedUp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8" name="Table 5">
            <a:extLst>
              <a:ext uri="{FF2B5EF4-FFF2-40B4-BE49-F238E27FC236}">
                <a16:creationId xmlns:a16="http://schemas.microsoft.com/office/drawing/2014/main" id="{1F98FA13-D9B0-488F-9D72-E498F2AA51EC}"/>
              </a:ext>
            </a:extLst>
          </p:cNvPr>
          <p:cNvGraphicFramePr>
            <a:graphicFrameLocks noGrp="1"/>
          </p:cNvGraphicFramePr>
          <p:nvPr>
            <p:extLst>
              <p:ext uri="{D42A27DB-BD31-4B8C-83A1-F6EECF244321}">
                <p14:modId xmlns:p14="http://schemas.microsoft.com/office/powerpoint/2010/main" val="2880738753"/>
              </p:ext>
            </p:extLst>
          </p:nvPr>
        </p:nvGraphicFramePr>
        <p:xfrm>
          <a:off x="4427221" y="2132675"/>
          <a:ext cx="2871996" cy="2203576"/>
        </p:xfrm>
        <a:graphic>
          <a:graphicData uri="http://schemas.openxmlformats.org/drawingml/2006/table">
            <a:tbl>
              <a:tblPr firstRow="1" bandRow="1">
                <a:tableStyleId>{2D5ABB26-0587-4C30-8999-92F81FD0307C}</a:tableStyleId>
              </a:tblPr>
              <a:tblGrid>
                <a:gridCol w="525780">
                  <a:extLst>
                    <a:ext uri="{9D8B030D-6E8A-4147-A177-3AD203B41FA5}">
                      <a16:colId xmlns:a16="http://schemas.microsoft.com/office/drawing/2014/main" val="3195161798"/>
                    </a:ext>
                  </a:extLst>
                </a:gridCol>
                <a:gridCol w="908122">
                  <a:extLst>
                    <a:ext uri="{9D8B030D-6E8A-4147-A177-3AD203B41FA5}">
                      <a16:colId xmlns:a16="http://schemas.microsoft.com/office/drawing/2014/main" val="4285823219"/>
                    </a:ext>
                  </a:extLst>
                </a:gridCol>
                <a:gridCol w="920678">
                  <a:extLst>
                    <a:ext uri="{9D8B030D-6E8A-4147-A177-3AD203B41FA5}">
                      <a16:colId xmlns:a16="http://schemas.microsoft.com/office/drawing/2014/main" val="1269558860"/>
                    </a:ext>
                  </a:extLst>
                </a:gridCol>
                <a:gridCol w="517416">
                  <a:extLst>
                    <a:ext uri="{9D8B030D-6E8A-4147-A177-3AD203B41FA5}">
                      <a16:colId xmlns:a16="http://schemas.microsoft.com/office/drawing/2014/main" val="1209251427"/>
                    </a:ext>
                  </a:extLst>
                </a:gridCol>
              </a:tblGrid>
              <a:tr h="444218">
                <a:tc rowSpan="4">
                  <a:txBody>
                    <a:bodyPr/>
                    <a:lstStyle/>
                    <a:p>
                      <a:pPr algn="ctr"/>
                      <a:r>
                        <a:rPr lang="en-US" sz="1200" b="1" dirty="0">
                          <a:solidFill>
                            <a:schemeClr val="bg1"/>
                          </a:solidFill>
                        </a:rPr>
                        <a:t>Cyclical Growth</a:t>
                      </a:r>
                    </a:p>
                  </a:txBody>
                  <a:tcPr vert="vert27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E33"/>
                    </a:solidFill>
                  </a:tcPr>
                </a:tc>
                <a:tc gridSpan="2">
                  <a:txBody>
                    <a:bodyPr/>
                    <a:lstStyle/>
                    <a:p>
                      <a:pPr algn="ctr"/>
                      <a:r>
                        <a:rPr lang="en-US" sz="1200" b="1" dirty="0">
                          <a:solidFill>
                            <a:schemeClr val="bg1"/>
                          </a:solidFill>
                        </a:rPr>
                        <a:t>Defensive Growth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3"/>
                    </a:solidFill>
                  </a:tcPr>
                </a:tc>
                <a:tc h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rowSpan="4">
                  <a:txBody>
                    <a:bodyPr/>
                    <a:lstStyle/>
                    <a:p>
                      <a:pPr algn="ctr"/>
                      <a:r>
                        <a:rPr lang="en-US" sz="1200" b="1" dirty="0">
                          <a:solidFill>
                            <a:schemeClr val="bg1"/>
                          </a:solidFill>
                        </a:rPr>
                        <a:t>Defensive Value</a:t>
                      </a:r>
                    </a:p>
                  </a:txBody>
                  <a:tcPr vert="vert"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53CFD5"/>
                    </a:solidFill>
                  </a:tcPr>
                </a:tc>
                <a:extLst>
                  <a:ext uri="{0D108BD9-81ED-4DB2-BD59-A6C34878D82A}">
                    <a16:rowId xmlns:a16="http://schemas.microsoft.com/office/drawing/2014/main" val="928999957"/>
                  </a:ext>
                </a:extLst>
              </a:tr>
              <a:tr h="638618">
                <a:tc vMerge="1">
                  <a:txBody>
                    <a:bodyPr/>
                    <a:lstStyle/>
                    <a:p>
                      <a:r>
                        <a:rPr lang="en-US" dirty="0"/>
                        <a:t>Cyclical Growth</a:t>
                      </a:r>
                    </a:p>
                  </a:txBody>
                  <a:tcPr vert="vert27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1200" dirty="0"/>
                        <a:t>Expansion</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1200" dirty="0"/>
                        <a:t>Contraction</a:t>
                      </a: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vMerge="1">
                  <a:txBody>
                    <a:bodyPr/>
                    <a:lstStyle/>
                    <a:p>
                      <a:r>
                        <a:rPr lang="en-US" dirty="0"/>
                        <a:t>Defensive Value</a:t>
                      </a:r>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2224279408"/>
                  </a:ext>
                </a:extLst>
              </a:tr>
              <a:tr h="638618">
                <a:tc v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algn="ctr"/>
                      <a:r>
                        <a:rPr lang="en-US" sz="1200" dirty="0"/>
                        <a:t>Recovery</a:t>
                      </a:r>
                    </a:p>
                  </a:txBody>
                  <a:tcPr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200" dirty="0"/>
                        <a:t>Recession</a:t>
                      </a:r>
                    </a:p>
                  </a:txBody>
                  <a:tcPr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tcPr>
                </a:tc>
                <a:tc v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612302052"/>
                  </a:ext>
                </a:extLst>
              </a:tr>
              <a:tr h="482122">
                <a:tc v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gridSpan="2">
                  <a:txBody>
                    <a:bodyPr/>
                    <a:lstStyle/>
                    <a:p>
                      <a:pPr algn="ctr"/>
                      <a:r>
                        <a:rPr lang="en-US" sz="1200" b="1" dirty="0">
                          <a:solidFill>
                            <a:schemeClr val="bg1"/>
                          </a:solidFill>
                        </a:rPr>
                        <a:t>Cyclical Value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FC000"/>
                    </a:solidFill>
                  </a:tcPr>
                </a:tc>
                <a:tc h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vMerge="1">
                  <a:txBody>
                    <a:bodyPr/>
                    <a:lstStyle/>
                    <a:p>
                      <a:endParaRPr lang="en-US" dirty="0"/>
                    </a:p>
                  </a:txBody>
                  <a:tcP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3523092246"/>
                  </a:ext>
                </a:extLst>
              </a:tr>
            </a:tbl>
          </a:graphicData>
        </a:graphic>
      </p:graphicFrame>
      <p:sp>
        <p:nvSpPr>
          <p:cNvPr id="30" name="TextBox 29">
            <a:extLst>
              <a:ext uri="{FF2B5EF4-FFF2-40B4-BE49-F238E27FC236}">
                <a16:creationId xmlns:a16="http://schemas.microsoft.com/office/drawing/2014/main" id="{19C7B569-5E41-4AE8-9642-C0A1DE1BE0FE}"/>
              </a:ext>
            </a:extLst>
          </p:cNvPr>
          <p:cNvSpPr txBox="1"/>
          <p:nvPr/>
        </p:nvSpPr>
        <p:spPr>
          <a:xfrm>
            <a:off x="338001" y="8619992"/>
            <a:ext cx="7096398" cy="507831"/>
          </a:xfrm>
          <a:prstGeom prst="rect">
            <a:avLst/>
          </a:prstGeom>
          <a:noFill/>
          <a:ln>
            <a:noFill/>
          </a:ln>
        </p:spPr>
        <p:txBody>
          <a:bodyPr wrap="square" rtlCol="0">
            <a:spAutoFit/>
          </a:bodyPr>
          <a:lstStyle/>
          <a:p>
            <a:r>
              <a:rPr lang="en-US" sz="900" dirty="0">
                <a:latin typeface="+mn-lt"/>
              </a:rPr>
              <a:t>This document is produced by Alpha Quant Models, LLC (AQM). AQM is not a registered or licensed broker, dealer, broker-dealer, investment adviser nor investment manager, nor does AQM engage in any activities that would require such registration. Please see disclosure on final page for more details. </a:t>
            </a:r>
          </a:p>
        </p:txBody>
      </p:sp>
      <p:sp>
        <p:nvSpPr>
          <p:cNvPr id="32" name="Rectangle 31">
            <a:extLst>
              <a:ext uri="{FF2B5EF4-FFF2-40B4-BE49-F238E27FC236}">
                <a16:creationId xmlns:a16="http://schemas.microsoft.com/office/drawing/2014/main" id="{9197F47E-D0F3-48B4-8633-1FDEA713049C}"/>
              </a:ext>
            </a:extLst>
          </p:cNvPr>
          <p:cNvSpPr/>
          <p:nvPr/>
        </p:nvSpPr>
        <p:spPr>
          <a:xfrm>
            <a:off x="315141" y="8610600"/>
            <a:ext cx="7119258" cy="18288"/>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4">
            <a:extLst>
              <a:ext uri="{FF2B5EF4-FFF2-40B4-BE49-F238E27FC236}">
                <a16:creationId xmlns:a16="http://schemas.microsoft.com/office/drawing/2014/main" id="{B217F182-202C-4E11-A386-BFE6466DEB79}"/>
              </a:ext>
            </a:extLst>
          </p:cNvPr>
          <p:cNvSpPr txBox="1">
            <a:spLocks noChangeArrowheads="1"/>
          </p:cNvSpPr>
          <p:nvPr/>
        </p:nvSpPr>
        <p:spPr bwMode="auto">
          <a:xfrm>
            <a:off x="1295400" y="685801"/>
            <a:ext cx="579120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1100" dirty="0">
                <a:latin typeface="+mn-lt"/>
              </a:rPr>
              <a:t>Massimo Santicchia is a Co-Founder and Managing Member of Alpha Quant Models LLC. Massimo has over 20 years of investment experience including: CIO at Alpha Quant Advisors, CIO at Cypress Trust Company, and VP of Investment Strategy at S&amp;P Investment Advisory Services LLC. His expertise encompasses fundamental, quantitative analysis, portfolio management and investment strategy development.  </a:t>
            </a:r>
          </a:p>
        </p:txBody>
      </p:sp>
      <p:pic>
        <p:nvPicPr>
          <p:cNvPr id="11267" name="Picture 2">
            <a:extLst>
              <a:ext uri="{FF2B5EF4-FFF2-40B4-BE49-F238E27FC236}">
                <a16:creationId xmlns:a16="http://schemas.microsoft.com/office/drawing/2014/main" id="{797A615B-056D-4787-B4B1-39643409B6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62001"/>
            <a:ext cx="609600"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pic>
      <p:grpSp>
        <p:nvGrpSpPr>
          <p:cNvPr id="11268" name="Group 26">
            <a:extLst>
              <a:ext uri="{FF2B5EF4-FFF2-40B4-BE49-F238E27FC236}">
                <a16:creationId xmlns:a16="http://schemas.microsoft.com/office/drawing/2014/main" id="{4F66A7A0-8797-4AB1-B8B0-3C4D665B53FB}"/>
              </a:ext>
            </a:extLst>
          </p:cNvPr>
          <p:cNvGrpSpPr>
            <a:grpSpLocks/>
          </p:cNvGrpSpPr>
          <p:nvPr/>
        </p:nvGrpSpPr>
        <p:grpSpPr bwMode="auto">
          <a:xfrm>
            <a:off x="450850" y="609601"/>
            <a:ext cx="6864350" cy="1031875"/>
            <a:chOff x="144" y="2976"/>
            <a:chExt cx="3984" cy="624"/>
          </a:xfrm>
        </p:grpSpPr>
        <p:cxnSp>
          <p:nvCxnSpPr>
            <p:cNvPr id="8" name="Straight Connector 7">
              <a:extLst>
                <a:ext uri="{FF2B5EF4-FFF2-40B4-BE49-F238E27FC236}">
                  <a16:creationId xmlns:a16="http://schemas.microsoft.com/office/drawing/2014/main" id="{DDDBF2A7-58AE-4351-9F87-BB4570A8B07C}"/>
                </a:ext>
              </a:extLst>
            </p:cNvPr>
            <p:cNvCxnSpPr/>
            <p:nvPr/>
          </p:nvCxnSpPr>
          <p:spPr>
            <a:xfrm>
              <a:off x="144" y="3600"/>
              <a:ext cx="398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 name="Straight Connector 7">
              <a:extLst>
                <a:ext uri="{FF2B5EF4-FFF2-40B4-BE49-F238E27FC236}">
                  <a16:creationId xmlns:a16="http://schemas.microsoft.com/office/drawing/2014/main" id="{9A3575FF-8C6F-4A3F-8BC3-461CB33E8EC6}"/>
                </a:ext>
              </a:extLst>
            </p:cNvPr>
            <p:cNvCxnSpPr/>
            <p:nvPr/>
          </p:nvCxnSpPr>
          <p:spPr>
            <a:xfrm>
              <a:off x="144" y="2976"/>
              <a:ext cx="3984"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11269" name="TextBox 12">
            <a:extLst>
              <a:ext uri="{FF2B5EF4-FFF2-40B4-BE49-F238E27FC236}">
                <a16:creationId xmlns:a16="http://schemas.microsoft.com/office/drawing/2014/main" id="{10AA2283-B2EE-495F-97F7-7B4AD8CD18BB}"/>
              </a:ext>
            </a:extLst>
          </p:cNvPr>
          <p:cNvSpPr txBox="1">
            <a:spLocks noChangeArrowheads="1"/>
          </p:cNvSpPr>
          <p:nvPr/>
        </p:nvSpPr>
        <p:spPr bwMode="auto">
          <a:xfrm>
            <a:off x="415925" y="7110199"/>
            <a:ext cx="6864350" cy="1177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300"/>
              </a:spcBef>
            </a:pPr>
            <a:r>
              <a:rPr lang="en-US" altLang="en-US" sz="850" b="1" dirty="0">
                <a:latin typeface="Calibri" panose="020F0502020204030204" pitchFamily="34" charset="0"/>
              </a:rPr>
              <a:t>Important Notes</a:t>
            </a:r>
          </a:p>
          <a:p>
            <a:pPr eaLnBrk="1" hangingPunct="1">
              <a:spcBef>
                <a:spcPts val="300"/>
              </a:spcBef>
            </a:pPr>
            <a:r>
              <a:rPr lang="en-US" altLang="en-US" sz="850" dirty="0">
                <a:latin typeface="Calibri" panose="020F0502020204030204" pitchFamily="34" charset="0"/>
              </a:rPr>
              <a:t>This does not constitute an offer or solicitation in any jurisdiction where to any person to whom it would be unauthorized or unlawful to do so. Opinions expressed are current opinions as of the date appearing in this material only.  This information should not be considered investment advice or a recommendation to buy or sell any particular security. While every effort has been made to verify the information contained herein, we make no representations as to its accuracy.  The information in this material and specific securities mentioned are not representative of all securities purchased, sold or recommended for advisory clients. Actual portfolio holdings will vary for each client and there is no guarantee that a particular client's account will hold any, or all, of the securities identified. It should not be assumed that any of the securities or recommendations made in the future will be profitable or will equal the performance of the listed securities. Past performance does not predict future results.</a:t>
            </a:r>
          </a:p>
        </p:txBody>
      </p:sp>
      <p:sp>
        <p:nvSpPr>
          <p:cNvPr id="11" name="TextBox 10">
            <a:extLst>
              <a:ext uri="{FF2B5EF4-FFF2-40B4-BE49-F238E27FC236}">
                <a16:creationId xmlns:a16="http://schemas.microsoft.com/office/drawing/2014/main" id="{A2C122B6-F690-49B8-BAD5-6B8701407471}"/>
              </a:ext>
            </a:extLst>
          </p:cNvPr>
          <p:cNvSpPr txBox="1"/>
          <p:nvPr/>
        </p:nvSpPr>
        <p:spPr>
          <a:xfrm>
            <a:off x="431800" y="1676400"/>
            <a:ext cx="6908800" cy="5567678"/>
          </a:xfrm>
          <a:prstGeom prst="rect">
            <a:avLst/>
          </a:prstGeom>
          <a:noFill/>
        </p:spPr>
        <p:txBody>
          <a:bodyPr wrap="square">
            <a:spAutoFit/>
          </a:bodyPr>
          <a:lstStyle/>
          <a:p>
            <a:pPr>
              <a:defRPr/>
            </a:pPr>
            <a:r>
              <a:rPr lang="en-US" sz="850" b="1" dirty="0">
                <a:latin typeface="+mn-lt"/>
              </a:rPr>
              <a:t>This document is produced by Alpha Quant Models, LLC (AQM). AQM is not a registered or licensed broker, dealer, broker-dealer, investment adviser nor investment manager, nor does AQM engage in any activities that would require such registration. AQM does not provide investment advice, endorsement, analysis, or recommendations with respect to any securities or investment opportunities, and its services to or statements about companies or information in this document should never be construed as any endorsement of or opinion about any such securities, investment opportunities, companies or information. No material or information contained here is an offer to sell, a solicitation of an offer to buy, or a recommendation of any securities, investment opportunities, or any other similar product or service regardless of whether such securities, investment opportunities, products or services are referenced in this document. Further, nothing in this document is intended to provide tax, legal, accounting or investment advice and nothing on this site should be construed as a recommendation to buy, sell, or hold any investments or securities or to engage in any investment strategy or transaction. </a:t>
            </a:r>
          </a:p>
          <a:p>
            <a:pPr>
              <a:defRPr/>
            </a:pPr>
            <a:endParaRPr lang="en-US" sz="850" b="1" dirty="0">
              <a:latin typeface="+mn-lt"/>
            </a:endParaRPr>
          </a:p>
          <a:p>
            <a:pPr>
              <a:defRPr/>
            </a:pPr>
            <a:r>
              <a:rPr lang="en-US" sz="850" b="1" dirty="0">
                <a:latin typeface="+mn-lt"/>
              </a:rPr>
              <a:t>Past performance is not indicative of future results. It is not possible to invest directly in an index. </a:t>
            </a:r>
          </a:p>
          <a:p>
            <a:pPr>
              <a:defRPr/>
            </a:pPr>
            <a:r>
              <a:rPr lang="en-US" sz="850" dirty="0">
                <a:latin typeface="+mn-lt"/>
              </a:rPr>
              <a:t>The SmartALPHA® Strategy Indexes represented in this material do not reflect the actual trading of any client account. No representation is being made that any client will or is likely to achieve results similar to those presented herein. The results shown do not reflect the deduction of any advisory fees or expenses, nor trading costs, all of which will decrease the return experienced by a client. The performance is adjusted to reflect the reinvestment of dividends. None of the indexes referred to herein reflect the deduction of the fees and expenses to be borne by a client. Concentration, volatility and other risk characteristics of a portfolio also may differ from the indices shown herein. Index data is provided only for reference purposes and is not intended to suggest that any portfolio will achieve performance similar to, or better than, an index. All investment strategies have the potential for profit or loss. Changes or differences in investment strategies, contributions or withdrawals, and economic conditions, may materially alter the performance of a portfolio. Different types of investments involve varying degrees of risk, and there can be no assurance that any specific investment or strategy will be suitable or profitable for an investor's portfolio. Historical performance results for investment indexes and/or categories, generally do not reflect the deduction of transaction and/or custodial charges or the deduction of an investment‐management fee, the incurrence of which would have the effect of decreasing historical performance results. There are no assurances that a portfolio will match or outperform any particular benchmark. The S&amp;P 500® Index is a broad‐based unmanaged index of 500 stocks, which is widely recognized as a representative of the equity market in general.</a:t>
            </a:r>
          </a:p>
          <a:p>
            <a:pPr>
              <a:lnSpc>
                <a:spcPct val="107000"/>
              </a:lnSpc>
              <a:spcBef>
                <a:spcPts val="0"/>
              </a:spcBef>
              <a:spcAft>
                <a:spcPts val="800"/>
              </a:spcAft>
            </a:pPr>
            <a:r>
              <a:rPr lang="en-US" sz="850" dirty="0">
                <a:latin typeface="+mn-lt"/>
                <a:ea typeface="Calibri" panose="020F0502020204030204" pitchFamily="34" charset="0"/>
                <a:cs typeface="Times New Roman" panose="02020603050405020304" pitchFamily="18" charset="0"/>
              </a:rPr>
              <a:t>The SmartALPHA® Business Cycle Indexes (the “Indexes”) which include SmartALPHA® Cyclical Growth, SmartALPHA® Cyclical Value, SmartALPHA® Defensive Growth, SmartALPHA® Defensive Value (the “Index”) are the property of Alpha Quant Models, LLC (AQM) which has contracted with S&amp;P Opco, LLC (a subsidiary of S&amp;P Dow Jones Indices LLC) to calculate and maintain the Index. The Indexes are not sponsored by S&amp;P Dow Jones Indices LLC or its affiliates or its third party licensors, including Standard &amp; Poor’s Financial Services LLC and Dow Jones Trademark Holdings LLC (collectively, “S&amp;P Dow Jones Indices”). S&amp;P Dow Jones Indices will not be liable for any errors or omissions in calculating the Index. “Calculated by S&amp;P Dow Jones Indices” and the related stylized mark(s) of S&amp;P Dow Jones Indices and have been licensed for use by Alpha Quant Models LLC. S&amp;P® is a registered trademark of Standard &amp; Poor’s Financial Services LLC, and Dow Jones® is a registered trademark of Dow Jones Trademark Holdings LLC. </a:t>
            </a:r>
          </a:p>
          <a:p>
            <a:pPr>
              <a:lnSpc>
                <a:spcPct val="107000"/>
              </a:lnSpc>
              <a:spcBef>
                <a:spcPts val="0"/>
              </a:spcBef>
              <a:spcAft>
                <a:spcPts val="800"/>
              </a:spcAft>
            </a:pPr>
            <a:r>
              <a:rPr lang="en-US" sz="850" dirty="0">
                <a:latin typeface="+mn-lt"/>
                <a:ea typeface="Calibri" panose="020F0502020204030204" pitchFamily="34" charset="0"/>
                <a:cs typeface="Times New Roman" panose="02020603050405020304" pitchFamily="18" charset="0"/>
              </a:rPr>
              <a:t>S&amp;P DOW JONES INDICES DOES OT GUARANTEE THE ADEQUACY, ACCURACY, TIMELINESS AND/OR THE COMPLETENESS OF THE INDEX OR ANY DATA RELATED THERETO OR ANY COMMUNICATION WITH RESPECT THERETO, INCLUDING, ORAL, WRITTEN, OR ELECTRONIC COMMUNICATIONS. S&amp;P DOW JONES INDICES SHALL NOT BE SUBJECT TO ANY DAMAGES OR LIABILITY FOR ANY ERRORS, OMMISSIONS, OR DELAYS THEREIN. S&amp;P DOW JONES INDICES MAKES NO EXPRESS OR IMPLIED WARRANTIES AND EXPRESSLY DISCLAIMS ALL WARRANTIES, OF MERCHANTABILITY OR FITNESS FOR A PARTICULAR PURPOSE OR USE OR AS TO RESULTS TO BE OBTAINED BY AQM, OWNERS OF ANY INVESTABLE PRODUCTS, OR ANY OTHER PERSON OR ENTITY FROM THE USE OF THE INDEX OR WITH RESPECT TO ANY DATA RELATED THERETO. WITHOUT LIMITING ANY OF THE FOREGOING, IN NO EVENT WHATSOSEVER SHALL S&amp;P DOWN JONES INDICES BE LIABLE FOR ANY INDIRECT, SPECIAL, INCIDENTAL, PUNITIVE, OR CONSEQUENTIAL DAMAAGES, INCLUIDNG BUT NOT LIMITED TO, LOSS OF PROFITS, TRADING LOSSES, LOST TIME, OR GOODWILL, EVEN IF THEY HAVE BEEN ADVISED OF THE POSSIBILITY OF SUCH DAMAGES WHETHER IN CONTRACT, TORT, STRICT LIABILITY OR OTHERWISE.</a:t>
            </a:r>
          </a:p>
        </p:txBody>
      </p:sp>
      <p:sp>
        <p:nvSpPr>
          <p:cNvPr id="11274" name="TextBox 11">
            <a:extLst>
              <a:ext uri="{FF2B5EF4-FFF2-40B4-BE49-F238E27FC236}">
                <a16:creationId xmlns:a16="http://schemas.microsoft.com/office/drawing/2014/main" id="{147BD4D0-0EAF-4E15-9C44-28C2F5827F9E}"/>
              </a:ext>
            </a:extLst>
          </p:cNvPr>
          <p:cNvSpPr txBox="1">
            <a:spLocks noChangeArrowheads="1"/>
          </p:cNvSpPr>
          <p:nvPr/>
        </p:nvSpPr>
        <p:spPr bwMode="auto">
          <a:xfrm>
            <a:off x="365126" y="8408669"/>
            <a:ext cx="42672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dirty="0"/>
              <a:t>Copyright © 2021 Alpha Quant Models, LLC. All rights reserved.</a:t>
            </a:r>
          </a:p>
        </p:txBody>
      </p:sp>
      <p:pic>
        <p:nvPicPr>
          <p:cNvPr id="13" name="Picture 12">
            <a:extLst>
              <a:ext uri="{FF2B5EF4-FFF2-40B4-BE49-F238E27FC236}">
                <a16:creationId xmlns:a16="http://schemas.microsoft.com/office/drawing/2014/main" id="{8299D12F-B0A2-4A44-9A29-65EDB8EFF1F0}"/>
              </a:ext>
            </a:extLst>
          </p:cNvPr>
          <p:cNvPicPr>
            <a:picLocks noChangeAspect="1"/>
          </p:cNvPicPr>
          <p:nvPr/>
        </p:nvPicPr>
        <p:blipFill>
          <a:blip r:embed="rId4"/>
          <a:stretch>
            <a:fillRect/>
          </a:stretch>
        </p:blipFill>
        <p:spPr>
          <a:xfrm>
            <a:off x="5273675" y="8245337"/>
            <a:ext cx="2082800" cy="441463"/>
          </a:xfrm>
          <a:prstGeom prst="rect">
            <a:avLst/>
          </a:prstGeom>
        </p:spPr>
      </p:pic>
      <p:cxnSp>
        <p:nvCxnSpPr>
          <p:cNvPr id="14" name="Straight Connector 13">
            <a:extLst>
              <a:ext uri="{FF2B5EF4-FFF2-40B4-BE49-F238E27FC236}">
                <a16:creationId xmlns:a16="http://schemas.microsoft.com/office/drawing/2014/main" id="{21F65E72-B9CE-45DD-8619-A502A7D59700}"/>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DC34F9E-7848-414C-BB18-5B4669EE6AD1}"/>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sp>
        <p:nvSpPr>
          <p:cNvPr id="19" name="Text Box 24">
            <a:extLst>
              <a:ext uri="{FF2B5EF4-FFF2-40B4-BE49-F238E27FC236}">
                <a16:creationId xmlns:a16="http://schemas.microsoft.com/office/drawing/2014/main" id="{ED79BB42-4D38-4FD2-9814-AB69230D6D7C}"/>
              </a:ext>
            </a:extLst>
          </p:cNvPr>
          <p:cNvSpPr txBox="1">
            <a:spLocks noChangeArrowheads="1"/>
          </p:cNvSpPr>
          <p:nvPr/>
        </p:nvSpPr>
        <p:spPr bwMode="auto">
          <a:xfrm>
            <a:off x="6781800" y="8883650"/>
            <a:ext cx="5588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dirty="0">
                <a:latin typeface="Calibri" panose="020F0502020204030204" pitchFamily="34" charset="0"/>
              </a:rPr>
              <a:t>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8">
            <a:extLst>
              <a:ext uri="{FF2B5EF4-FFF2-40B4-BE49-F238E27FC236}">
                <a16:creationId xmlns:a16="http://schemas.microsoft.com/office/drawing/2014/main" id="{E68CF2D7-4DE8-47E9-B955-71EAC3693944}"/>
              </a:ext>
            </a:extLst>
          </p:cNvPr>
          <p:cNvSpPr txBox="1">
            <a:spLocks noChangeArrowheads="1"/>
          </p:cNvSpPr>
          <p:nvPr/>
        </p:nvSpPr>
        <p:spPr bwMode="auto">
          <a:xfrm>
            <a:off x="457200" y="533400"/>
            <a:ext cx="3352801" cy="7709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dirty="0">
                <a:latin typeface="Calibri" panose="020F0502020204030204" pitchFamily="34" charset="0"/>
              </a:rPr>
              <a:t>Evolution of Indexes</a:t>
            </a:r>
          </a:p>
          <a:p>
            <a:pPr eaLnBrk="1" hangingPunct="1"/>
            <a:r>
              <a:rPr lang="en-US" altLang="en-US" sz="1100" dirty="0">
                <a:latin typeface="Calibri" panose="020F0502020204030204" pitchFamily="34" charset="0"/>
              </a:rPr>
              <a:t>An index is a statistical measure of the changes in a portfolio of stocks representing a portion of the overall market. The first indexes ever created such as the Dow Index (1896) and the S&amp;P 500 Index (1923) were formulated to track the performance of the overall market. Later in 1974, the first retail index fund - the Vanguard 500 - was launched. Today broad indexes such as the S&amp;P 1500 or the Russell 3000 capture over 95% of the investable U.S. equity markets. Afterwards, a number of investable products were created based on indexes. In 1993 the first ETF – the SPDR S&amp;P 500 -  was introduced and from that point to the end of 2012, assets in index-based ETFs grew from $66 billion to over $1 trillion. ETF asset growth has accelerated to exceed $5 trillion as of year-end 2020. Today, about 40% of all assets are invested in broad market indexes such as the S&amp;P 500, according to the Investment Company Institute. The industry has been evolving towards the creation of different types of indexes and investable products. Investors now have access to indexes that track narrow market segments such as economic sectors and industries. Similarly, numerous thematic indexes have been created to capture specific investment trends such as innovation, global infrastructure or clean energy.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More recently, some have started to recognize the limits of cap-weighted indexes and started to design indexes in which stock weights are not proportional to their market capitalizations but to accounting metrics such as book value or earnings. Although these are commonly called “smart-beta” indexes, they are, in effect, active index strategies as the weighting schemes they employ tend to result in structural tilts toward stocks that score high on certain factors known to be associated with future performance (i.e., the value premium).</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Despite their popularity, AQM believes that the fundamentally weighted or smart-beta indexes are actually sub-optimal as they do not fully exploit the inefficiencies they are aiming to benefit from through their weighting schemes. </a:t>
            </a:r>
          </a:p>
        </p:txBody>
      </p:sp>
      <p:sp>
        <p:nvSpPr>
          <p:cNvPr id="3075" name="Text Box 42">
            <a:extLst>
              <a:ext uri="{FF2B5EF4-FFF2-40B4-BE49-F238E27FC236}">
                <a16:creationId xmlns:a16="http://schemas.microsoft.com/office/drawing/2014/main" id="{89CE35ED-71C7-42A4-B9F4-87DA415F21D6}"/>
              </a:ext>
            </a:extLst>
          </p:cNvPr>
          <p:cNvSpPr txBox="1">
            <a:spLocks noChangeArrowheads="1"/>
          </p:cNvSpPr>
          <p:nvPr/>
        </p:nvSpPr>
        <p:spPr bwMode="auto">
          <a:xfrm>
            <a:off x="6781800" y="8861425"/>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2</a:t>
            </a:r>
          </a:p>
        </p:txBody>
      </p:sp>
      <p:sp>
        <p:nvSpPr>
          <p:cNvPr id="3076" name="TextBox 26">
            <a:extLst>
              <a:ext uri="{FF2B5EF4-FFF2-40B4-BE49-F238E27FC236}">
                <a16:creationId xmlns:a16="http://schemas.microsoft.com/office/drawing/2014/main" id="{0F0C2BE2-02AA-4DA9-9581-17FDA78BFEDA}"/>
              </a:ext>
            </a:extLst>
          </p:cNvPr>
          <p:cNvSpPr txBox="1">
            <a:spLocks noChangeArrowheads="1"/>
          </p:cNvSpPr>
          <p:nvPr/>
        </p:nvSpPr>
        <p:spPr bwMode="auto">
          <a:xfrm>
            <a:off x="3962400" y="510600"/>
            <a:ext cx="3352799" cy="5791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The main appeal of smart-beta indexes — namely their simplicity — is at the same time their biggest weakness. In fact, smart-beta indexes are not specifically designed for harvesting factor premiums in the most efficient manner, but primarily for simplicity and appeal.</a:t>
            </a:r>
            <a:r>
              <a:rPr lang="en-US" altLang="en-US" sz="1100" baseline="30000" dirty="0"/>
              <a:t>1</a:t>
            </a:r>
            <a:r>
              <a:rPr lang="en-US" altLang="en-US" sz="1100" dirty="0"/>
              <a:t> </a:t>
            </a:r>
            <a:r>
              <a:rPr lang="en-US" altLang="en-US" sz="1100" dirty="0">
                <a:latin typeface="Calibri" panose="020F0502020204030204" pitchFamily="34" charset="0"/>
              </a:rPr>
              <a:t>For example, fundamentally weighted indexes hold stocks in proportion to their fundamentals such as book value or earnings. Thus, the difference between such indexes and a market cap-weighted index is due to differences in valuation of individual stocks whereby the fundamentally weighted index would hold a greater proportion of cheaper stocks based on book or earnings yield. Recent studies have shown that the added value of fundamentally weighted indexes is entirely attributable to the tilt toward the value premium.</a:t>
            </a:r>
            <a:r>
              <a:rPr lang="en-US" altLang="en-US" sz="1100" baseline="30000" dirty="0">
                <a:latin typeface="Calibri" panose="020F0502020204030204" pitchFamily="34" charset="0"/>
              </a:rPr>
              <a:t>2   </a:t>
            </a:r>
          </a:p>
          <a:p>
            <a:pPr eaLnBrk="1" hangingPunct="1"/>
            <a:endParaRPr lang="en-US" altLang="en-US" sz="1100" baseline="30000" dirty="0">
              <a:latin typeface="Calibri" panose="020F0502020204030204" pitchFamily="34" charset="0"/>
            </a:endParaRPr>
          </a:p>
          <a:p>
            <a:pPr eaLnBrk="1" hangingPunct="1"/>
            <a:r>
              <a:rPr lang="en-US" altLang="en-US" sz="1100" dirty="0">
                <a:latin typeface="Calibri" panose="020F0502020204030204" pitchFamily="34" charset="0"/>
              </a:rPr>
              <a:t>AQM notes a few concerns with this approach. First, there are fundamentally weighted indexes are naïve in their factors’ choice and implementation, in AQM’s view. Examples include a number of indexes with weighting schemes based on revenue, earnings, dividends or book value. These fundamentals used to weight indexes are potentially selected based on how simple it is to model them or ease of access to data availability for a large universe. But this does not  necessarily indicate they are optimal factor approaches. Second, AQM’s empirical research shows that for selected alpha factors there is a quasi-linear relationship between factor exposure and future performance as illustrated in Figure 1.</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Figure 1. CAPEX Growth Factor – Compounded annualized average excess returns over universe (1990-2020)</a:t>
            </a:r>
          </a:p>
        </p:txBody>
      </p:sp>
      <p:sp>
        <p:nvSpPr>
          <p:cNvPr id="3077" name="TextBox 2">
            <a:extLst>
              <a:ext uri="{FF2B5EF4-FFF2-40B4-BE49-F238E27FC236}">
                <a16:creationId xmlns:a16="http://schemas.microsoft.com/office/drawing/2014/main" id="{744254C9-BD01-4139-B14F-2538C82EB8FB}"/>
              </a:ext>
            </a:extLst>
          </p:cNvPr>
          <p:cNvSpPr txBox="1">
            <a:spLocks noChangeArrowheads="1"/>
          </p:cNvSpPr>
          <p:nvPr/>
        </p:nvSpPr>
        <p:spPr bwMode="auto">
          <a:xfrm>
            <a:off x="457199" y="8153400"/>
            <a:ext cx="68579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1</a:t>
            </a:r>
            <a:r>
              <a:rPr lang="en-US" altLang="en-US" sz="800" dirty="0"/>
              <a:t> David Blitzer, “How Smart is ‘Smart Beta?’, Journal of Indexes, March/April 2013. </a:t>
            </a:r>
          </a:p>
          <a:p>
            <a:pPr eaLnBrk="1" hangingPunct="1"/>
            <a:r>
              <a:rPr lang="en-US" altLang="en-US" sz="800" baseline="30000" dirty="0"/>
              <a:t>2</a:t>
            </a:r>
            <a:r>
              <a:rPr lang="en-US" altLang="en-US" sz="800" dirty="0"/>
              <a:t> Cliff </a:t>
            </a:r>
            <a:r>
              <a:rPr lang="en-US" altLang="en-US" sz="800" dirty="0" err="1"/>
              <a:t>Asness</a:t>
            </a:r>
            <a:r>
              <a:rPr lang="en-US" altLang="en-US" sz="800" dirty="0"/>
              <a:t>, “ The Value of Fundamental Indexation”, Institutional Investor, Oct. 2006; Chow, Hsu, </a:t>
            </a:r>
            <a:r>
              <a:rPr lang="en-US" altLang="en-US" sz="800" dirty="0" err="1"/>
              <a:t>Kalesnik</a:t>
            </a:r>
            <a:r>
              <a:rPr lang="en-US" altLang="en-US" sz="800" dirty="0"/>
              <a:t>, Little, “A Survey of Alternative Equity Index Strategies”, Financial Analyst Journal, 2011, Vol. 67.  </a:t>
            </a:r>
          </a:p>
        </p:txBody>
      </p:sp>
      <p:sp>
        <p:nvSpPr>
          <p:cNvPr id="3084" name="Text Box 12">
            <a:extLst>
              <a:ext uri="{FF2B5EF4-FFF2-40B4-BE49-F238E27FC236}">
                <a16:creationId xmlns:a16="http://schemas.microsoft.com/office/drawing/2014/main" id="{FF03C320-7167-4DEE-98E3-1CFBA2B28C1A}"/>
              </a:ext>
            </a:extLst>
          </p:cNvPr>
          <p:cNvSpPr txBox="1">
            <a:spLocks noChangeArrowheads="1"/>
          </p:cNvSpPr>
          <p:nvPr/>
        </p:nvSpPr>
        <p:spPr bwMode="auto">
          <a:xfrm>
            <a:off x="4018177" y="7848600"/>
            <a:ext cx="335279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FactSet. Data period: 1/1/1991 – 12/31/2020</a:t>
            </a:r>
          </a:p>
        </p:txBody>
      </p:sp>
      <p:pic>
        <p:nvPicPr>
          <p:cNvPr id="3" name="Picture 2">
            <a:extLst>
              <a:ext uri="{FF2B5EF4-FFF2-40B4-BE49-F238E27FC236}">
                <a16:creationId xmlns:a16="http://schemas.microsoft.com/office/drawing/2014/main" id="{4D590AFD-61E1-45E1-B9B2-B5EBD0132972}"/>
              </a:ext>
            </a:extLst>
          </p:cNvPr>
          <p:cNvPicPr>
            <a:picLocks noChangeAspect="1"/>
          </p:cNvPicPr>
          <p:nvPr/>
        </p:nvPicPr>
        <p:blipFill>
          <a:blip r:embed="rId3"/>
          <a:stretch>
            <a:fillRect/>
          </a:stretch>
        </p:blipFill>
        <p:spPr>
          <a:xfrm>
            <a:off x="4055822" y="5867400"/>
            <a:ext cx="3259376" cy="2026860"/>
          </a:xfrm>
          <a:prstGeom prst="rect">
            <a:avLst/>
          </a:prstGeom>
        </p:spPr>
      </p:pic>
      <p:sp>
        <p:nvSpPr>
          <p:cNvPr id="8" name="Rectangle 7">
            <a:extLst>
              <a:ext uri="{FF2B5EF4-FFF2-40B4-BE49-F238E27FC236}">
                <a16:creationId xmlns:a16="http://schemas.microsoft.com/office/drawing/2014/main" id="{2FE6ACD9-5F6F-4342-B694-3672D50E6FF0}"/>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13" name="Straight Connector 12">
            <a:extLst>
              <a:ext uri="{FF2B5EF4-FFF2-40B4-BE49-F238E27FC236}">
                <a16:creationId xmlns:a16="http://schemas.microsoft.com/office/drawing/2014/main" id="{8F0511A9-CF0C-46AA-BD26-7B4AE9035316}"/>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9D9005E2-D915-478E-B8E6-0A82CCAB3170}"/>
              </a:ext>
            </a:extLst>
          </p:cNvPr>
          <p:cNvPicPr>
            <a:picLocks noChangeAspect="1"/>
          </p:cNvPicPr>
          <p:nvPr/>
        </p:nvPicPr>
        <p:blipFill>
          <a:blip r:embed="rId4"/>
          <a:stretch>
            <a:fillRect/>
          </a:stretch>
        </p:blipFill>
        <p:spPr>
          <a:xfrm>
            <a:off x="297996" y="8734742"/>
            <a:ext cx="1571353" cy="33305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Box 3">
            <a:extLst>
              <a:ext uri="{FF2B5EF4-FFF2-40B4-BE49-F238E27FC236}">
                <a16:creationId xmlns:a16="http://schemas.microsoft.com/office/drawing/2014/main" id="{CB704718-E1C4-42EB-8FAA-EBE996947CFD}"/>
              </a:ext>
            </a:extLst>
          </p:cNvPr>
          <p:cNvSpPr txBox="1">
            <a:spLocks noChangeArrowheads="1"/>
          </p:cNvSpPr>
          <p:nvPr/>
        </p:nvSpPr>
        <p:spPr bwMode="auto">
          <a:xfrm>
            <a:off x="457199" y="502920"/>
            <a:ext cx="3349627" cy="804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dirty="0">
                <a:latin typeface="Calibri" panose="020F0502020204030204" pitchFamily="34" charset="0"/>
              </a:rPr>
              <a:t>More importantly, the bulk of alpha resides in the stocks with the greatest exposure to those factors. For example, Figure 1 shows that over the 1990-2020 period only the top four deciles (groupings based on capital expenditures growth) have generated high positive excess returns. A fundamentally-weighted index would overweight the stocks with the lower CAPEX growth rate, but it would also include the stocks in the index with higher growth rate (and negative alpha), thus diluting the power of this factor. </a:t>
            </a:r>
          </a:p>
          <a:p>
            <a:endParaRPr lang="en-US" altLang="en-US" sz="1100" dirty="0">
              <a:latin typeface="Calibri" panose="020F0502020204030204" pitchFamily="34" charset="0"/>
            </a:endParaRPr>
          </a:p>
          <a:p>
            <a:r>
              <a:rPr lang="en-US" altLang="en-US" sz="1100" b="1" dirty="0">
                <a:latin typeface="Calibri" panose="020F0502020204030204" pitchFamily="34" charset="0"/>
              </a:rPr>
              <a:t>The SmartALPHA® Approach</a:t>
            </a:r>
          </a:p>
          <a:p>
            <a:r>
              <a:rPr lang="en-US" altLang="en-US" sz="1100" dirty="0">
                <a:latin typeface="Calibri" panose="020F0502020204030204" pitchFamily="34" charset="0"/>
              </a:rPr>
              <a:t>If the goal is to create higher expected return strategies by exploiting factor premiums such as size, value and momentum, a more focused approach is required. The table below is a simplified summary of the process. </a:t>
            </a:r>
          </a:p>
          <a:p>
            <a:endParaRPr lang="en-US" altLang="en-US" sz="1100" dirty="0">
              <a:latin typeface="Calibri" panose="020F0502020204030204" pitchFamily="34" charset="0"/>
            </a:endParaRPr>
          </a:p>
          <a:p>
            <a:r>
              <a:rPr lang="en-US" altLang="en-US" sz="1100" dirty="0">
                <a:latin typeface="Calibri" panose="020F0502020204030204" pitchFamily="34" charset="0"/>
              </a:rPr>
              <a:t>Figure 2. Approach to Strategy Index Design</a:t>
            </a: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r>
              <a:rPr lang="en-US" altLang="en-US" sz="1100" dirty="0">
                <a:latin typeface="Calibri" panose="020F0502020204030204" pitchFamily="34" charset="0"/>
              </a:rPr>
              <a:t>Conceptualization refers to the fundamental definition and classification of factors into distinct categories and sub-categories. For example, value factors are categorized on whether their calculation is based on assets, earnings or cash flows or if they are adjusted for leverage or not. After factors are constructed, the process of alpha discovery and evaluation takes place whereby factors are simulated over extensive periods to assess their power and consistency to generate excess performance. Factors with a low cross-correlation are refined and blended to exploit their positive interaction. In the implementation phase, these models are translated into implementation rules with realistic implementation constraints such as turnover and industry exposure</a:t>
            </a:r>
            <a:r>
              <a:rPr lang="en-US" altLang="en-US" sz="1100" dirty="0"/>
              <a:t>.</a:t>
            </a:r>
            <a:endParaRPr lang="en-US" altLang="en-US" sz="1100" dirty="0">
              <a:latin typeface="Calibri" panose="020F0502020204030204" pitchFamily="34" charset="0"/>
            </a:endParaRPr>
          </a:p>
        </p:txBody>
      </p:sp>
      <p:sp>
        <p:nvSpPr>
          <p:cNvPr id="4100" name="TextBox 10">
            <a:extLst>
              <a:ext uri="{FF2B5EF4-FFF2-40B4-BE49-F238E27FC236}">
                <a16:creationId xmlns:a16="http://schemas.microsoft.com/office/drawing/2014/main" id="{7A3DBE70-1C7A-4119-8ACC-8337D3B95740}"/>
              </a:ext>
            </a:extLst>
          </p:cNvPr>
          <p:cNvSpPr txBox="1">
            <a:spLocks noChangeArrowheads="1"/>
          </p:cNvSpPr>
          <p:nvPr/>
        </p:nvSpPr>
        <p:spPr bwMode="auto">
          <a:xfrm>
            <a:off x="4038599" y="486043"/>
            <a:ext cx="3335581" cy="8048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Ultimately, the indexes are based on an optimal combination of fundamental factors that AQM empirical research has demonstrated to provide consistent outperformance over various economic and market conditions. </a:t>
            </a:r>
          </a:p>
          <a:p>
            <a:pPr eaLnBrk="1" hangingPunct="1"/>
            <a:endParaRPr lang="en-US" altLang="en-US" sz="1100" b="1" dirty="0">
              <a:latin typeface="Calibri" panose="020F0502020204030204" pitchFamily="34" charset="0"/>
            </a:endParaRPr>
          </a:p>
          <a:p>
            <a:pPr eaLnBrk="1" hangingPunct="1"/>
            <a:r>
              <a:rPr lang="en-US" altLang="en-US" sz="1100" b="1" dirty="0">
                <a:latin typeface="Calibri" panose="020F0502020204030204" pitchFamily="34" charset="0"/>
              </a:rPr>
              <a:t>SmartALPHA® Business Cycle Indexes</a:t>
            </a:r>
          </a:p>
          <a:p>
            <a:r>
              <a:rPr lang="en-US" altLang="en-US" sz="1100" dirty="0">
                <a:solidFill>
                  <a:srgbClr val="000000"/>
                </a:solidFill>
                <a:latin typeface="Calibri" panose="020F0502020204030204" pitchFamily="34" charset="0"/>
              </a:rPr>
              <a:t>The SmartALPHA® Indexes are a suite of four rules-based, alpha-seeking equity indexes designed to provide active and flexible exposure throughout the economic cycle. The </a:t>
            </a:r>
            <a:r>
              <a:rPr lang="en-US" altLang="en-US" sz="1100" dirty="0">
                <a:latin typeface="Calibri" panose="020F0502020204030204" pitchFamily="34" charset="0"/>
              </a:rPr>
              <a:t>model-building process follows the “divide and conquer” approach. Stocks are segmented into two groups – cyclical and defensive. Through research and testing, optimal value and growth factors for each group are identified. The four indexes are constructed by </a:t>
            </a:r>
            <a:r>
              <a:rPr lang="en-US" altLang="en-US" sz="1100" dirty="0">
                <a:solidFill>
                  <a:srgbClr val="000000"/>
                </a:solidFill>
                <a:latin typeface="Calibri" panose="020F0502020204030204" pitchFamily="34" charset="0"/>
              </a:rPr>
              <a:t>leveraging the positive interaction of value and growth factors within sector groups, see Figure 3. </a:t>
            </a:r>
          </a:p>
          <a:p>
            <a:endParaRPr lang="en-US" altLang="en-US" sz="1100" dirty="0">
              <a:solidFill>
                <a:srgbClr val="000000"/>
              </a:solidFill>
              <a:latin typeface="Calibri" panose="020F0502020204030204" pitchFamily="34" charset="0"/>
            </a:endParaRPr>
          </a:p>
          <a:p>
            <a:r>
              <a:rPr lang="en-US" altLang="en-US" sz="1100" dirty="0">
                <a:solidFill>
                  <a:srgbClr val="000000"/>
                </a:solidFill>
                <a:latin typeface="Calibri" panose="020F0502020204030204" pitchFamily="34" charset="0"/>
              </a:rPr>
              <a:t>Figure 3. Sector/Style Quadrants</a:t>
            </a: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solidFill>
                <a:srgbClr val="000000"/>
              </a:solidFill>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endParaRPr lang="en-US" altLang="en-US" sz="1100" dirty="0">
              <a:latin typeface="Calibri" panose="020F0502020204030204" pitchFamily="34" charset="0"/>
            </a:endParaRPr>
          </a:p>
          <a:p>
            <a:r>
              <a:rPr lang="en-US" altLang="en-US" sz="1100" dirty="0">
                <a:latin typeface="Calibri" panose="020F0502020204030204" pitchFamily="34" charset="0"/>
              </a:rPr>
              <a:t>Partitioning stocks into cyclical and defensive groups has significant advantages. First, estimating factor models on distinct groups of stocks with similar characteristics (i.e., cyclical and defensive) has the benefit of reducing “noise” (i.e., irrelevant information) and ultimately results in more robust models.</a:t>
            </a:r>
            <a:r>
              <a:rPr lang="en-US" altLang="en-US" sz="1100" baseline="30000" dirty="0">
                <a:latin typeface="Calibri" panose="020F0502020204030204" pitchFamily="34" charset="0"/>
              </a:rPr>
              <a:t>3</a:t>
            </a:r>
            <a:r>
              <a:rPr lang="en-US" altLang="en-US" sz="1100" dirty="0">
                <a:latin typeface="Calibri" panose="020F0502020204030204" pitchFamily="34" charset="0"/>
              </a:rPr>
              <a:t> For example, stock-based ratios, such as P/E ratios are sensitive to business cycles. Because of the artificial influence induced by financial leverage, the price-to-earnings ratio favors higher leveraged firms when earnings are at their peak and unlevered firms when they are at their trough. This challenge is particularly acute for cyclical stocks. Therefore, it’s preferable to employ enterprise-based ratios such as EV-to-EBITDA</a:t>
            </a:r>
          </a:p>
        </p:txBody>
      </p:sp>
      <p:sp>
        <p:nvSpPr>
          <p:cNvPr id="4101" name="Text Box 24">
            <a:extLst>
              <a:ext uri="{FF2B5EF4-FFF2-40B4-BE49-F238E27FC236}">
                <a16:creationId xmlns:a16="http://schemas.microsoft.com/office/drawing/2014/main" id="{E14EB01E-EA78-4CCA-93B5-A52A64D4F4F1}"/>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3</a:t>
            </a:r>
          </a:p>
        </p:txBody>
      </p:sp>
      <p:sp>
        <p:nvSpPr>
          <p:cNvPr id="4102" name="Line 82">
            <a:extLst>
              <a:ext uri="{FF2B5EF4-FFF2-40B4-BE49-F238E27FC236}">
                <a16:creationId xmlns:a16="http://schemas.microsoft.com/office/drawing/2014/main" id="{A7E1A79C-2DD7-45D4-822C-1E9054610266}"/>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03" name="Line 83">
            <a:extLst>
              <a:ext uri="{FF2B5EF4-FFF2-40B4-BE49-F238E27FC236}">
                <a16:creationId xmlns:a16="http://schemas.microsoft.com/office/drawing/2014/main" id="{C609DB00-41EC-4150-92B6-12CB57B43288}"/>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04" name="Line 84">
            <a:extLst>
              <a:ext uri="{FF2B5EF4-FFF2-40B4-BE49-F238E27FC236}">
                <a16:creationId xmlns:a16="http://schemas.microsoft.com/office/drawing/2014/main" id="{5636F5B9-AF73-41B6-8057-AB0813A82A00}"/>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05" name="Line 85">
            <a:extLst>
              <a:ext uri="{FF2B5EF4-FFF2-40B4-BE49-F238E27FC236}">
                <a16:creationId xmlns:a16="http://schemas.microsoft.com/office/drawing/2014/main" id="{60E46A5A-3C2D-40C8-A628-0F4193730556}"/>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06" name="Line 86">
            <a:extLst>
              <a:ext uri="{FF2B5EF4-FFF2-40B4-BE49-F238E27FC236}">
                <a16:creationId xmlns:a16="http://schemas.microsoft.com/office/drawing/2014/main" id="{C75890F0-E891-4DB7-A21B-FFA16D657E59}"/>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07" name="Line 88">
            <a:extLst>
              <a:ext uri="{FF2B5EF4-FFF2-40B4-BE49-F238E27FC236}">
                <a16:creationId xmlns:a16="http://schemas.microsoft.com/office/drawing/2014/main" id="{B6F9867C-379F-470A-8964-459C818C4166}"/>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08" name="Line 89">
            <a:extLst>
              <a:ext uri="{FF2B5EF4-FFF2-40B4-BE49-F238E27FC236}">
                <a16:creationId xmlns:a16="http://schemas.microsoft.com/office/drawing/2014/main" id="{ADEB3412-0B71-4CAA-BC44-55E780326145}"/>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09" name="Line 91">
            <a:extLst>
              <a:ext uri="{FF2B5EF4-FFF2-40B4-BE49-F238E27FC236}">
                <a16:creationId xmlns:a16="http://schemas.microsoft.com/office/drawing/2014/main" id="{A5E59EF7-8F6B-4F2A-8935-008F4BAC7981}"/>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4110" name="Line 93">
            <a:extLst>
              <a:ext uri="{FF2B5EF4-FFF2-40B4-BE49-F238E27FC236}">
                <a16:creationId xmlns:a16="http://schemas.microsoft.com/office/drawing/2014/main" id="{169D1569-A570-4DF2-BF62-305BE4E5AF61}"/>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1" name="Line 95">
            <a:extLst>
              <a:ext uri="{FF2B5EF4-FFF2-40B4-BE49-F238E27FC236}">
                <a16:creationId xmlns:a16="http://schemas.microsoft.com/office/drawing/2014/main" id="{C7CF055D-5F58-4940-80D1-0D53F2444CC0}"/>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2" name="Line 97">
            <a:extLst>
              <a:ext uri="{FF2B5EF4-FFF2-40B4-BE49-F238E27FC236}">
                <a16:creationId xmlns:a16="http://schemas.microsoft.com/office/drawing/2014/main" id="{3C9408B8-CABE-4784-8C2D-58EEEEDD73B7}"/>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3" name="Line 98">
            <a:extLst>
              <a:ext uri="{FF2B5EF4-FFF2-40B4-BE49-F238E27FC236}">
                <a16:creationId xmlns:a16="http://schemas.microsoft.com/office/drawing/2014/main" id="{9C60FD01-D21A-4CFA-8F60-50943F927FCD}"/>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4" name="Line 99">
            <a:extLst>
              <a:ext uri="{FF2B5EF4-FFF2-40B4-BE49-F238E27FC236}">
                <a16:creationId xmlns:a16="http://schemas.microsoft.com/office/drawing/2014/main" id="{B225CC99-FDC5-4343-807D-BD29C133CE5C}"/>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5" name="Line 100">
            <a:extLst>
              <a:ext uri="{FF2B5EF4-FFF2-40B4-BE49-F238E27FC236}">
                <a16:creationId xmlns:a16="http://schemas.microsoft.com/office/drawing/2014/main" id="{9D6B0F88-BB06-4A03-B319-522E3F150A11}"/>
              </a:ext>
            </a:extLst>
          </p:cNvPr>
          <p:cNvSpPr>
            <a:spLocks noChangeShapeType="1"/>
          </p:cNvSpPr>
          <p:nvPr/>
        </p:nvSpPr>
        <p:spPr bwMode="auto">
          <a:xfrm>
            <a:off x="4949827" y="6677025"/>
            <a:ext cx="10779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6" name="Line 101">
            <a:extLst>
              <a:ext uri="{FF2B5EF4-FFF2-40B4-BE49-F238E27FC236}">
                <a16:creationId xmlns:a16="http://schemas.microsoft.com/office/drawing/2014/main" id="{A83DE6D0-E0ED-4C03-BFD0-AE5464376A9B}"/>
              </a:ext>
            </a:extLst>
          </p:cNvPr>
          <p:cNvSpPr>
            <a:spLocks noChangeShapeType="1"/>
          </p:cNvSpPr>
          <p:nvPr/>
        </p:nvSpPr>
        <p:spPr bwMode="auto">
          <a:xfrm>
            <a:off x="6027738" y="6677025"/>
            <a:ext cx="7175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4117" name="TextBox 2">
            <a:extLst>
              <a:ext uri="{FF2B5EF4-FFF2-40B4-BE49-F238E27FC236}">
                <a16:creationId xmlns:a16="http://schemas.microsoft.com/office/drawing/2014/main" id="{11938198-20D9-4E6B-9301-5B68057147BC}"/>
              </a:ext>
            </a:extLst>
          </p:cNvPr>
          <p:cNvSpPr txBox="1">
            <a:spLocks noChangeArrowheads="1"/>
          </p:cNvSpPr>
          <p:nvPr/>
        </p:nvSpPr>
        <p:spPr bwMode="auto">
          <a:xfrm>
            <a:off x="457199" y="8382000"/>
            <a:ext cx="68580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3 </a:t>
            </a:r>
            <a:r>
              <a:rPr lang="en-US" altLang="en-US" sz="800" dirty="0"/>
              <a:t> See for example: Sorensen E., Hua, R., and Qian, E.  “Contextual Fundamentals, Models, and Active Management”, Journal of Portfolio Management, Vol. 32, No.1, Fall 2005.</a:t>
            </a:r>
          </a:p>
        </p:txBody>
      </p:sp>
      <p:sp>
        <p:nvSpPr>
          <p:cNvPr id="4139" name="Text Box 12">
            <a:extLst>
              <a:ext uri="{FF2B5EF4-FFF2-40B4-BE49-F238E27FC236}">
                <a16:creationId xmlns:a16="http://schemas.microsoft.com/office/drawing/2014/main" id="{1FBB02C5-63C8-4601-B1B8-8F8EF65F9B2C}"/>
              </a:ext>
            </a:extLst>
          </p:cNvPr>
          <p:cNvSpPr txBox="1">
            <a:spLocks noChangeArrowheads="1"/>
          </p:cNvSpPr>
          <p:nvPr/>
        </p:nvSpPr>
        <p:spPr bwMode="auto">
          <a:xfrm>
            <a:off x="515451" y="5429250"/>
            <a:ext cx="2894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a:t>
            </a:r>
          </a:p>
        </p:txBody>
      </p:sp>
      <p:graphicFrame>
        <p:nvGraphicFramePr>
          <p:cNvPr id="40" name="Table 39">
            <a:extLst>
              <a:ext uri="{FF2B5EF4-FFF2-40B4-BE49-F238E27FC236}">
                <a16:creationId xmlns:a16="http://schemas.microsoft.com/office/drawing/2014/main" id="{47C61E23-11C0-4E67-BDB4-CAFCE0D0B656}"/>
              </a:ext>
            </a:extLst>
          </p:cNvPr>
          <p:cNvGraphicFramePr>
            <a:graphicFrameLocks noGrp="1"/>
          </p:cNvGraphicFramePr>
          <p:nvPr>
            <p:extLst>
              <p:ext uri="{D42A27DB-BD31-4B8C-83A1-F6EECF244321}">
                <p14:modId xmlns:p14="http://schemas.microsoft.com/office/powerpoint/2010/main" val="2263392427"/>
              </p:ext>
            </p:extLst>
          </p:nvPr>
        </p:nvGraphicFramePr>
        <p:xfrm>
          <a:off x="533400" y="3581400"/>
          <a:ext cx="2895600" cy="1880291"/>
        </p:xfrm>
        <a:graphic>
          <a:graphicData uri="http://schemas.openxmlformats.org/drawingml/2006/table">
            <a:tbl>
              <a:tblPr firstRow="1" bandRow="1">
                <a:tableStyleId>{5C22544A-7EE6-4342-B048-85BDC9FD1C3A}</a:tableStyleId>
              </a:tblPr>
              <a:tblGrid>
                <a:gridCol w="989346">
                  <a:extLst>
                    <a:ext uri="{9D8B030D-6E8A-4147-A177-3AD203B41FA5}">
                      <a16:colId xmlns:a16="http://schemas.microsoft.com/office/drawing/2014/main" val="20000"/>
                    </a:ext>
                  </a:extLst>
                </a:gridCol>
                <a:gridCol w="964610">
                  <a:extLst>
                    <a:ext uri="{9D8B030D-6E8A-4147-A177-3AD203B41FA5}">
                      <a16:colId xmlns:a16="http://schemas.microsoft.com/office/drawing/2014/main" val="20001"/>
                    </a:ext>
                  </a:extLst>
                </a:gridCol>
                <a:gridCol w="941644">
                  <a:extLst>
                    <a:ext uri="{9D8B030D-6E8A-4147-A177-3AD203B41FA5}">
                      <a16:colId xmlns:a16="http://schemas.microsoft.com/office/drawing/2014/main" val="20002"/>
                    </a:ext>
                  </a:extLst>
                </a:gridCol>
              </a:tblGrid>
              <a:tr h="245773">
                <a:tc>
                  <a:txBody>
                    <a:bodyPr/>
                    <a:lstStyle/>
                    <a:p>
                      <a:pPr algn="ctr"/>
                      <a:r>
                        <a:rPr lang="en-US" sz="1000" b="0" dirty="0">
                          <a:solidFill>
                            <a:schemeClr val="tx1"/>
                          </a:solidFill>
                        </a:rPr>
                        <a:t>Conceptualize</a:t>
                      </a:r>
                    </a:p>
                  </a:txBody>
                  <a:tcPr marL="91438" marR="91438" marT="45734" marB="45734">
                    <a:solidFill>
                      <a:schemeClr val="accent1">
                        <a:lumMod val="40000"/>
                        <a:lumOff val="60000"/>
                      </a:schemeClr>
                    </a:solidFill>
                  </a:tcPr>
                </a:tc>
                <a:tc>
                  <a:txBody>
                    <a:bodyPr/>
                    <a:lstStyle/>
                    <a:p>
                      <a:pPr algn="ctr"/>
                      <a:r>
                        <a:rPr lang="en-US" sz="1000" b="0" dirty="0">
                          <a:solidFill>
                            <a:schemeClr val="tx1"/>
                          </a:solidFill>
                        </a:rPr>
                        <a:t>Discover</a:t>
                      </a:r>
                    </a:p>
                  </a:txBody>
                  <a:tcPr marL="91438" marR="91438" marT="45734" marB="45734">
                    <a:solidFill>
                      <a:schemeClr val="accent1">
                        <a:lumMod val="40000"/>
                        <a:lumOff val="60000"/>
                      </a:schemeClr>
                    </a:solidFill>
                  </a:tcPr>
                </a:tc>
                <a:tc>
                  <a:txBody>
                    <a:bodyPr/>
                    <a:lstStyle/>
                    <a:p>
                      <a:pPr algn="ctr"/>
                      <a:r>
                        <a:rPr lang="en-US" sz="1000" b="0" dirty="0">
                          <a:solidFill>
                            <a:schemeClr val="tx1"/>
                          </a:solidFill>
                        </a:rPr>
                        <a:t>Implement</a:t>
                      </a:r>
                    </a:p>
                  </a:txBody>
                  <a:tcPr marL="91438" marR="91438" marT="45734" marB="45734">
                    <a:solidFill>
                      <a:schemeClr val="accent1">
                        <a:lumMod val="40000"/>
                        <a:lumOff val="60000"/>
                      </a:schemeClr>
                    </a:solidFill>
                  </a:tcPr>
                </a:tc>
                <a:extLst>
                  <a:ext uri="{0D108BD9-81ED-4DB2-BD59-A6C34878D82A}">
                    <a16:rowId xmlns:a16="http://schemas.microsoft.com/office/drawing/2014/main" val="10000"/>
                  </a:ext>
                </a:extLst>
              </a:tr>
              <a:tr h="1634518">
                <a:tc>
                  <a:txBody>
                    <a:bodyPr/>
                    <a:lstStyle/>
                    <a:p>
                      <a:r>
                        <a:rPr lang="en-US" sz="1000" b="0" dirty="0">
                          <a:solidFill>
                            <a:schemeClr val="tx1"/>
                          </a:solidFill>
                        </a:rPr>
                        <a:t>Focus on fundamental</a:t>
                      </a:r>
                      <a:r>
                        <a:rPr lang="en-US" sz="1000" b="0" baseline="0" dirty="0">
                          <a:solidFill>
                            <a:schemeClr val="tx1"/>
                          </a:solidFill>
                        </a:rPr>
                        <a:t> attributes </a:t>
                      </a:r>
                      <a:r>
                        <a:rPr lang="en-US" sz="1000" b="0" dirty="0">
                          <a:solidFill>
                            <a:schemeClr val="tx1"/>
                          </a:solidFill>
                        </a:rPr>
                        <a:t>associated</a:t>
                      </a:r>
                      <a:r>
                        <a:rPr lang="en-US" sz="1000" b="0" baseline="0" dirty="0">
                          <a:solidFill>
                            <a:schemeClr val="tx1"/>
                          </a:solidFill>
                        </a:rPr>
                        <a:t> with</a:t>
                      </a:r>
                      <a:r>
                        <a:rPr lang="en-US" sz="1000" b="0" dirty="0">
                          <a:solidFill>
                            <a:schemeClr val="tx1"/>
                          </a:solidFill>
                        </a:rPr>
                        <a:t> future excess returns. Draw from empirical finance and research.</a:t>
                      </a:r>
                    </a:p>
                  </a:txBody>
                  <a:tcPr marL="91438" marR="91438" marT="45734" marB="45734"/>
                </a:tc>
                <a:tc>
                  <a:txBody>
                    <a:bodyPr/>
                    <a:lstStyle/>
                    <a:p>
                      <a:r>
                        <a:rPr lang="en-US" sz="1000" b="0" dirty="0">
                          <a:solidFill>
                            <a:schemeClr val="tx1"/>
                          </a:solidFill>
                        </a:rPr>
                        <a:t>Factors are extensively </a:t>
                      </a:r>
                      <a:r>
                        <a:rPr lang="en-US" sz="1000" b="0" dirty="0" err="1">
                          <a:solidFill>
                            <a:schemeClr val="tx1"/>
                          </a:solidFill>
                        </a:rPr>
                        <a:t>backtested</a:t>
                      </a:r>
                      <a:r>
                        <a:rPr lang="en-US" sz="1000" b="0" dirty="0">
                          <a:solidFill>
                            <a:schemeClr val="tx1"/>
                          </a:solidFill>
                        </a:rPr>
                        <a:t> to evaluate their forecasting power in various market conditions and cycles. </a:t>
                      </a:r>
                    </a:p>
                  </a:txBody>
                  <a:tcPr marL="91438" marR="91438" marT="45734" marB="45734"/>
                </a:tc>
                <a:tc>
                  <a:txBody>
                    <a:bodyPr/>
                    <a:lstStyle/>
                    <a:p>
                      <a:r>
                        <a:rPr lang="en-US" sz="1000" dirty="0">
                          <a:solidFill>
                            <a:schemeClr val="tx1"/>
                          </a:solidFill>
                        </a:rPr>
                        <a:t>Executable strategies</a:t>
                      </a:r>
                      <a:r>
                        <a:rPr lang="en-US" sz="1000" baseline="0" dirty="0">
                          <a:solidFill>
                            <a:schemeClr val="tx1"/>
                          </a:solidFill>
                        </a:rPr>
                        <a:t> </a:t>
                      </a:r>
                      <a:r>
                        <a:rPr lang="en-US" sz="1000" dirty="0">
                          <a:solidFill>
                            <a:schemeClr val="tx1"/>
                          </a:solidFill>
                        </a:rPr>
                        <a:t>retain maximum power</a:t>
                      </a:r>
                      <a:r>
                        <a:rPr lang="en-US" sz="1000" baseline="0" dirty="0">
                          <a:solidFill>
                            <a:schemeClr val="tx1"/>
                          </a:solidFill>
                        </a:rPr>
                        <a:t> with acceptable index turnover.</a:t>
                      </a:r>
                      <a:endParaRPr lang="en-US" sz="1000" dirty="0">
                        <a:solidFill>
                          <a:schemeClr val="tx1"/>
                        </a:solidFill>
                      </a:endParaRPr>
                    </a:p>
                  </a:txBody>
                  <a:tcPr marL="91438" marR="91438" marT="45734" marB="45734"/>
                </a:tc>
                <a:extLst>
                  <a:ext uri="{0D108BD9-81ED-4DB2-BD59-A6C34878D82A}">
                    <a16:rowId xmlns:a16="http://schemas.microsoft.com/office/drawing/2014/main" val="10001"/>
                  </a:ext>
                </a:extLst>
              </a:tr>
            </a:tbl>
          </a:graphicData>
        </a:graphic>
      </p:graphicFrame>
      <p:grpSp>
        <p:nvGrpSpPr>
          <p:cNvPr id="2" name="Group 1">
            <a:extLst>
              <a:ext uri="{FF2B5EF4-FFF2-40B4-BE49-F238E27FC236}">
                <a16:creationId xmlns:a16="http://schemas.microsoft.com/office/drawing/2014/main" id="{ECCF216E-DA3C-4341-8FE3-E6DB5E7B2AA3}"/>
              </a:ext>
            </a:extLst>
          </p:cNvPr>
          <p:cNvGrpSpPr/>
          <p:nvPr/>
        </p:nvGrpSpPr>
        <p:grpSpPr>
          <a:xfrm>
            <a:off x="4096931" y="3886200"/>
            <a:ext cx="2894259" cy="1891844"/>
            <a:chOff x="4096931" y="3733800"/>
            <a:chExt cx="2894259" cy="1891844"/>
          </a:xfrm>
        </p:grpSpPr>
        <p:pic>
          <p:nvPicPr>
            <p:cNvPr id="4135" name="Picture 46">
              <a:extLst>
                <a:ext uri="{FF2B5EF4-FFF2-40B4-BE49-F238E27FC236}">
                  <a16:creationId xmlns:a16="http://schemas.microsoft.com/office/drawing/2014/main" id="{E3DA24AA-2B7D-4208-B8C7-364958B110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96931" y="3733800"/>
              <a:ext cx="2774950" cy="169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12">
              <a:extLst>
                <a:ext uri="{FF2B5EF4-FFF2-40B4-BE49-F238E27FC236}">
                  <a16:creationId xmlns:a16="http://schemas.microsoft.com/office/drawing/2014/main" id="{E5C304B6-88B2-40F5-83D6-1C3361A29D7D}"/>
                </a:ext>
              </a:extLst>
            </p:cNvPr>
            <p:cNvSpPr txBox="1">
              <a:spLocks noChangeArrowheads="1"/>
            </p:cNvSpPr>
            <p:nvPr/>
          </p:nvSpPr>
          <p:spPr bwMode="auto">
            <a:xfrm>
              <a:off x="4096933" y="5410200"/>
              <a:ext cx="2894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a:t>
              </a:r>
            </a:p>
          </p:txBody>
        </p:sp>
      </p:grpSp>
      <p:sp>
        <p:nvSpPr>
          <p:cNvPr id="25" name="Rectangle 24">
            <a:extLst>
              <a:ext uri="{FF2B5EF4-FFF2-40B4-BE49-F238E27FC236}">
                <a16:creationId xmlns:a16="http://schemas.microsoft.com/office/drawing/2014/main" id="{F81143EB-6B93-4787-B717-22771DC57112}"/>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7" name="Straight Connector 26">
            <a:extLst>
              <a:ext uri="{FF2B5EF4-FFF2-40B4-BE49-F238E27FC236}">
                <a16:creationId xmlns:a16="http://schemas.microsoft.com/office/drawing/2014/main" id="{0782BE0D-3ACF-4FAC-AF3F-89141527F613}"/>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1FF8D193-2DEB-4651-A913-B1CF3C8520DF}"/>
              </a:ext>
            </a:extLst>
          </p:cNvPr>
          <p:cNvPicPr>
            <a:picLocks noChangeAspect="1"/>
          </p:cNvPicPr>
          <p:nvPr/>
        </p:nvPicPr>
        <p:blipFill>
          <a:blip r:embed="rId4"/>
          <a:stretch>
            <a:fillRect/>
          </a:stretch>
        </p:blipFill>
        <p:spPr>
          <a:xfrm>
            <a:off x="297996" y="8734742"/>
            <a:ext cx="1571353" cy="33305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Box 3">
            <a:extLst>
              <a:ext uri="{FF2B5EF4-FFF2-40B4-BE49-F238E27FC236}">
                <a16:creationId xmlns:a16="http://schemas.microsoft.com/office/drawing/2014/main" id="{EFC640AD-8F79-4E8D-841A-187DB93C937B}"/>
              </a:ext>
            </a:extLst>
          </p:cNvPr>
          <p:cNvSpPr txBox="1">
            <a:spLocks noChangeArrowheads="1"/>
          </p:cNvSpPr>
          <p:nvPr/>
        </p:nvSpPr>
        <p:spPr bwMode="auto">
          <a:xfrm>
            <a:off x="457200" y="484525"/>
            <a:ext cx="3352801" cy="330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dirty="0">
                <a:latin typeface="Calibri" panose="020F0502020204030204" pitchFamily="34" charset="0"/>
              </a:rPr>
              <a:t>to mitigate the distorting effect of leverage. Another example of a contextual factor is analysts’ growth estimates. AQM has found that this factor has different optimal estimation periods for cyclical and defensive stocks. In addition, AQM has found that for defensive stocks, revenue growth plays an important role in identifying companies for which earnings forecasts are more likely to be reliable. Due to these nuances, the models result in four distinct strategy indexes. </a:t>
            </a:r>
          </a:p>
          <a:p>
            <a:endParaRPr lang="en-US" altLang="en-US" sz="1100" dirty="0">
              <a:latin typeface="Calibri" panose="020F0502020204030204" pitchFamily="34" charset="0"/>
            </a:endParaRPr>
          </a:p>
          <a:p>
            <a:r>
              <a:rPr lang="en-US" altLang="en-US" sz="1100" dirty="0">
                <a:latin typeface="Calibri" panose="020F0502020204030204" pitchFamily="34" charset="0"/>
              </a:rPr>
              <a:t>Figure 4 depicts the simulated, hypothetical performance of each index.</a:t>
            </a:r>
            <a:r>
              <a:rPr lang="en-US" altLang="en-US" sz="1100" baseline="30000" dirty="0">
                <a:latin typeface="Calibri" panose="020F0502020204030204" pitchFamily="34" charset="0"/>
              </a:rPr>
              <a:t>4 </a:t>
            </a:r>
            <a:r>
              <a:rPr lang="en-US" altLang="en-US" sz="1100" dirty="0">
                <a:latin typeface="Calibri" panose="020F0502020204030204" pitchFamily="34" charset="0"/>
              </a:rPr>
              <a:t>All four indexes have generated total returns well above the S&amp;P 500. Specifically, the Cyclical Growth and Cyclical Value indexes outperformed the S&amp;P 500 Index by 560 and 750 basis points respectively, per year on average, over the January 1991 - December 2020 period. The </a:t>
            </a:r>
          </a:p>
          <a:p>
            <a:endParaRPr lang="en-US" altLang="en-US" sz="1100" dirty="0">
              <a:latin typeface="Calibri" panose="020F0502020204030204" pitchFamily="34" charset="0"/>
            </a:endParaRPr>
          </a:p>
          <a:p>
            <a:r>
              <a:rPr lang="en-US" altLang="en-US" sz="1100" dirty="0">
                <a:latin typeface="Calibri" panose="020F0502020204030204" pitchFamily="34" charset="0"/>
              </a:rPr>
              <a:t>Figure 4.  Index Growth (1/1/1991 – 12/31/2020)</a:t>
            </a:r>
          </a:p>
        </p:txBody>
      </p:sp>
      <p:sp>
        <p:nvSpPr>
          <p:cNvPr id="5124" name="TextBox 10">
            <a:extLst>
              <a:ext uri="{FF2B5EF4-FFF2-40B4-BE49-F238E27FC236}">
                <a16:creationId xmlns:a16="http://schemas.microsoft.com/office/drawing/2014/main" id="{7E745387-D1E3-4346-8377-B37CE03288BD}"/>
              </a:ext>
            </a:extLst>
          </p:cNvPr>
          <p:cNvSpPr txBox="1">
            <a:spLocks noChangeArrowheads="1"/>
          </p:cNvSpPr>
          <p:nvPr/>
        </p:nvSpPr>
        <p:spPr bwMode="auto">
          <a:xfrm>
            <a:off x="4038599" y="484525"/>
            <a:ext cx="3276589" cy="33085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In up markets - defined as quarters when the S&amp;P 500 had a positive return -  the Cyclical Value and Cyclical Growth indexes excel with average quarterly returns of  8.2% and 8.0%, respectively, versus 6.4% for the S&amp;P 500 (see Figure 5).</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In down markets, the Defensive Growth and Defensive Value indexes offer remarkable downside protection with average quarterly returns of -2.4% and -2.5%, respectively versus  -7.3% for the S&amp;P 500. The maximum drawdown of the Defensive indexes is also significantly better with a decline from peak to trough of less than 30% versus 46% for the S&amp;P 500. This asymmetric behavior of the Defensive indexes in up and down markets results in strong risk-adjusted performance, and in the long-term, contributes substantially to cumulative growth.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Figure 5. Risk and Return – Quarterly Returns  </a:t>
            </a:r>
          </a:p>
        </p:txBody>
      </p:sp>
      <p:sp>
        <p:nvSpPr>
          <p:cNvPr id="5125" name="Text Box 24">
            <a:extLst>
              <a:ext uri="{FF2B5EF4-FFF2-40B4-BE49-F238E27FC236}">
                <a16:creationId xmlns:a16="http://schemas.microsoft.com/office/drawing/2014/main" id="{6002A73E-3EED-4DED-87D8-16C2161CDB68}"/>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4</a:t>
            </a:r>
          </a:p>
        </p:txBody>
      </p:sp>
      <p:sp>
        <p:nvSpPr>
          <p:cNvPr id="5126" name="Line 82">
            <a:extLst>
              <a:ext uri="{FF2B5EF4-FFF2-40B4-BE49-F238E27FC236}">
                <a16:creationId xmlns:a16="http://schemas.microsoft.com/office/drawing/2014/main" id="{4C1691E8-464B-4454-A705-D303FFFE781B}"/>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27" name="Line 83">
            <a:extLst>
              <a:ext uri="{FF2B5EF4-FFF2-40B4-BE49-F238E27FC236}">
                <a16:creationId xmlns:a16="http://schemas.microsoft.com/office/drawing/2014/main" id="{407D24FE-42B4-498A-B862-DB7B848D79F9}"/>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28" name="Line 84">
            <a:extLst>
              <a:ext uri="{FF2B5EF4-FFF2-40B4-BE49-F238E27FC236}">
                <a16:creationId xmlns:a16="http://schemas.microsoft.com/office/drawing/2014/main" id="{3EAE0401-333E-46EC-A5C5-7A50F29E58B9}"/>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29" name="Line 85">
            <a:extLst>
              <a:ext uri="{FF2B5EF4-FFF2-40B4-BE49-F238E27FC236}">
                <a16:creationId xmlns:a16="http://schemas.microsoft.com/office/drawing/2014/main" id="{DBB6C896-8548-4D9B-A627-EF24A2BDCE41}"/>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30" name="Line 86">
            <a:extLst>
              <a:ext uri="{FF2B5EF4-FFF2-40B4-BE49-F238E27FC236}">
                <a16:creationId xmlns:a16="http://schemas.microsoft.com/office/drawing/2014/main" id="{65252336-0968-4AF7-88D8-9A85905FE6ED}"/>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31" name="Line 88">
            <a:extLst>
              <a:ext uri="{FF2B5EF4-FFF2-40B4-BE49-F238E27FC236}">
                <a16:creationId xmlns:a16="http://schemas.microsoft.com/office/drawing/2014/main" id="{0AE59E26-6E83-4D06-BBE5-1FD142F622F9}"/>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32" name="Line 89">
            <a:extLst>
              <a:ext uri="{FF2B5EF4-FFF2-40B4-BE49-F238E27FC236}">
                <a16:creationId xmlns:a16="http://schemas.microsoft.com/office/drawing/2014/main" id="{3DCDAE40-0AF0-455F-BE5E-5F82979096DF}"/>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33" name="Line 90">
            <a:extLst>
              <a:ext uri="{FF2B5EF4-FFF2-40B4-BE49-F238E27FC236}">
                <a16:creationId xmlns:a16="http://schemas.microsoft.com/office/drawing/2014/main" id="{3329CCB9-9185-4DA5-A0F8-3C5D2304986D}"/>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34" name="Line 91">
            <a:extLst>
              <a:ext uri="{FF2B5EF4-FFF2-40B4-BE49-F238E27FC236}">
                <a16:creationId xmlns:a16="http://schemas.microsoft.com/office/drawing/2014/main" id="{53879997-DB63-47DD-8683-4ED5C5881DC4}"/>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5135" name="Line 93">
            <a:extLst>
              <a:ext uri="{FF2B5EF4-FFF2-40B4-BE49-F238E27FC236}">
                <a16:creationId xmlns:a16="http://schemas.microsoft.com/office/drawing/2014/main" id="{D3190D7B-4995-4988-8A62-29F4A6B0DC39}"/>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36" name="Line 95">
            <a:extLst>
              <a:ext uri="{FF2B5EF4-FFF2-40B4-BE49-F238E27FC236}">
                <a16:creationId xmlns:a16="http://schemas.microsoft.com/office/drawing/2014/main" id="{C2DFFDE8-5352-4B05-81DF-A5F09D2B3318}"/>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37" name="Line 97">
            <a:extLst>
              <a:ext uri="{FF2B5EF4-FFF2-40B4-BE49-F238E27FC236}">
                <a16:creationId xmlns:a16="http://schemas.microsoft.com/office/drawing/2014/main" id="{1DCFAC3C-D5F8-417B-8497-38D10F1F4EE7}"/>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38" name="Line 98">
            <a:extLst>
              <a:ext uri="{FF2B5EF4-FFF2-40B4-BE49-F238E27FC236}">
                <a16:creationId xmlns:a16="http://schemas.microsoft.com/office/drawing/2014/main" id="{C4859B71-E8A4-4F54-8AD3-52794DA46BF9}"/>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39" name="Line 99">
            <a:extLst>
              <a:ext uri="{FF2B5EF4-FFF2-40B4-BE49-F238E27FC236}">
                <a16:creationId xmlns:a16="http://schemas.microsoft.com/office/drawing/2014/main" id="{FDE018B5-CA84-4C60-8CFC-7027B8EC778A}"/>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40" name="Line 100">
            <a:extLst>
              <a:ext uri="{FF2B5EF4-FFF2-40B4-BE49-F238E27FC236}">
                <a16:creationId xmlns:a16="http://schemas.microsoft.com/office/drawing/2014/main" id="{402937D8-8CB4-4813-90AA-640EF84D53B6}"/>
              </a:ext>
            </a:extLst>
          </p:cNvPr>
          <p:cNvSpPr>
            <a:spLocks noChangeShapeType="1"/>
          </p:cNvSpPr>
          <p:nvPr/>
        </p:nvSpPr>
        <p:spPr bwMode="auto">
          <a:xfrm>
            <a:off x="4949827" y="6677025"/>
            <a:ext cx="10779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41" name="Line 101">
            <a:extLst>
              <a:ext uri="{FF2B5EF4-FFF2-40B4-BE49-F238E27FC236}">
                <a16:creationId xmlns:a16="http://schemas.microsoft.com/office/drawing/2014/main" id="{D0471264-DBF5-4C6D-A7FC-ECCD9A0C79E3}"/>
              </a:ext>
            </a:extLst>
          </p:cNvPr>
          <p:cNvSpPr>
            <a:spLocks noChangeShapeType="1"/>
          </p:cNvSpPr>
          <p:nvPr/>
        </p:nvSpPr>
        <p:spPr bwMode="auto">
          <a:xfrm>
            <a:off x="6027738" y="6677025"/>
            <a:ext cx="7175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5145" name="TextBox 3">
            <a:extLst>
              <a:ext uri="{FF2B5EF4-FFF2-40B4-BE49-F238E27FC236}">
                <a16:creationId xmlns:a16="http://schemas.microsoft.com/office/drawing/2014/main" id="{3992A93E-3066-4F9E-A6BA-239F10871F77}"/>
              </a:ext>
            </a:extLst>
          </p:cNvPr>
          <p:cNvSpPr txBox="1">
            <a:spLocks noChangeArrowheads="1"/>
          </p:cNvSpPr>
          <p:nvPr/>
        </p:nvSpPr>
        <p:spPr bwMode="auto">
          <a:xfrm>
            <a:off x="532066" y="6019800"/>
            <a:ext cx="3200401"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dirty="0">
                <a:latin typeface="Calibri" panose="020F0502020204030204" pitchFamily="34" charset="0"/>
              </a:rPr>
              <a:t>Defensive  Growth and Defensive Value indexes outperformed the S&amp;P 500 by 510 and 440 basis points respectively, per year on average. As a result of the concentrated, intentionally active approach to index construction, the four indexes exhibit a significant tracking error versus the S&amp;P 500. More importantly, all four indexes display solid risk-adjusted performance with significant, positive alpha. As an alternative view of the sensitivity of portfolio performance to different states of the market, AQM analyzes the variation in performance across the strategies in different market regimes. </a:t>
            </a:r>
          </a:p>
        </p:txBody>
      </p:sp>
      <p:sp>
        <p:nvSpPr>
          <p:cNvPr id="5146" name="TextBox 3">
            <a:extLst>
              <a:ext uri="{FF2B5EF4-FFF2-40B4-BE49-F238E27FC236}">
                <a16:creationId xmlns:a16="http://schemas.microsoft.com/office/drawing/2014/main" id="{92A28406-FD30-490D-86CA-6A3B842E1EE8}"/>
              </a:ext>
            </a:extLst>
          </p:cNvPr>
          <p:cNvSpPr txBox="1">
            <a:spLocks noChangeArrowheads="1"/>
          </p:cNvSpPr>
          <p:nvPr/>
        </p:nvSpPr>
        <p:spPr bwMode="auto">
          <a:xfrm>
            <a:off x="4038599" y="6275219"/>
            <a:ext cx="3200391" cy="1954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1100" dirty="0">
                <a:latin typeface="Calibri" panose="020F0502020204030204" pitchFamily="34" charset="0"/>
              </a:rPr>
              <a:t>In summary, AQM designs and implements four rules-based strategy indexes, each driven by a set of deeply researched and uniquely constructed alpha factors. Simulated performance shows that each index generates significant performance in excess of the S&amp;P 500 over the sample period. The analysis also shows that the performance patterns of these indexes vary significantly in relation to different market regimes. The next section explores in depth the link of the indexes with the business cycle and their use in sector allocation decisions.</a:t>
            </a:r>
          </a:p>
        </p:txBody>
      </p:sp>
      <p:sp>
        <p:nvSpPr>
          <p:cNvPr id="5147" name="TextBox 2">
            <a:extLst>
              <a:ext uri="{FF2B5EF4-FFF2-40B4-BE49-F238E27FC236}">
                <a16:creationId xmlns:a16="http://schemas.microsoft.com/office/drawing/2014/main" id="{AC7D3FC1-3C5C-47EC-9585-921C994BD53B}"/>
              </a:ext>
            </a:extLst>
          </p:cNvPr>
          <p:cNvSpPr txBox="1">
            <a:spLocks noChangeArrowheads="1"/>
          </p:cNvSpPr>
          <p:nvPr/>
        </p:nvSpPr>
        <p:spPr bwMode="auto">
          <a:xfrm>
            <a:off x="466206" y="8225135"/>
            <a:ext cx="70775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4</a:t>
            </a:r>
            <a:r>
              <a:rPr lang="en-US" altLang="en-US" sz="800" dirty="0"/>
              <a:t> Past performance is not indicative of future results. Performance shown above includes simulated hypothetical history. Live performance of the indexes starts on 06/29/2012, prior to it performance is based on a quantitative, rule-based </a:t>
            </a:r>
            <a:r>
              <a:rPr lang="en-US" altLang="en-US" sz="800" dirty="0" err="1"/>
              <a:t>backtest</a:t>
            </a:r>
            <a:r>
              <a:rPr lang="en-US" altLang="en-US" sz="800" dirty="0"/>
              <a:t>. Timely updates of live performance of the Indexes are posted on our site www.alphaquantmodels.com , Bloomberg, and Morningstar. </a:t>
            </a:r>
          </a:p>
        </p:txBody>
      </p:sp>
      <p:graphicFrame>
        <p:nvGraphicFramePr>
          <p:cNvPr id="35" name="Table 34">
            <a:extLst>
              <a:ext uri="{FF2B5EF4-FFF2-40B4-BE49-F238E27FC236}">
                <a16:creationId xmlns:a16="http://schemas.microsoft.com/office/drawing/2014/main" id="{E035B064-8D38-43CA-995E-A2F6A7BBF77B}"/>
              </a:ext>
            </a:extLst>
          </p:cNvPr>
          <p:cNvGraphicFramePr>
            <a:graphicFrameLocks noGrp="1"/>
          </p:cNvGraphicFramePr>
          <p:nvPr>
            <p:extLst>
              <p:ext uri="{D42A27DB-BD31-4B8C-83A1-F6EECF244321}">
                <p14:modId xmlns:p14="http://schemas.microsoft.com/office/powerpoint/2010/main" val="2288660059"/>
              </p:ext>
            </p:extLst>
          </p:nvPr>
        </p:nvGraphicFramePr>
        <p:xfrm>
          <a:off x="4160160" y="3712706"/>
          <a:ext cx="2957268" cy="2355968"/>
        </p:xfrm>
        <a:graphic>
          <a:graphicData uri="http://schemas.openxmlformats.org/drawingml/2006/table">
            <a:tbl>
              <a:tblPr firstRow="1" bandRow="1">
                <a:tableStyleId>{5C22544A-7EE6-4342-B048-85BDC9FD1C3A}</a:tableStyleId>
              </a:tblPr>
              <a:tblGrid>
                <a:gridCol w="533751">
                  <a:extLst>
                    <a:ext uri="{9D8B030D-6E8A-4147-A177-3AD203B41FA5}">
                      <a16:colId xmlns:a16="http://schemas.microsoft.com/office/drawing/2014/main" val="20000"/>
                    </a:ext>
                  </a:extLst>
                </a:gridCol>
                <a:gridCol w="475141">
                  <a:extLst>
                    <a:ext uri="{9D8B030D-6E8A-4147-A177-3AD203B41FA5}">
                      <a16:colId xmlns:a16="http://schemas.microsoft.com/office/drawing/2014/main" val="20001"/>
                    </a:ext>
                  </a:extLst>
                </a:gridCol>
                <a:gridCol w="537333">
                  <a:extLst>
                    <a:ext uri="{9D8B030D-6E8A-4147-A177-3AD203B41FA5}">
                      <a16:colId xmlns:a16="http://schemas.microsoft.com/office/drawing/2014/main" val="20002"/>
                    </a:ext>
                  </a:extLst>
                </a:gridCol>
                <a:gridCol w="443272">
                  <a:extLst>
                    <a:ext uri="{9D8B030D-6E8A-4147-A177-3AD203B41FA5}">
                      <a16:colId xmlns:a16="http://schemas.microsoft.com/office/drawing/2014/main" val="20003"/>
                    </a:ext>
                  </a:extLst>
                </a:gridCol>
                <a:gridCol w="525254">
                  <a:extLst>
                    <a:ext uri="{9D8B030D-6E8A-4147-A177-3AD203B41FA5}">
                      <a16:colId xmlns:a16="http://schemas.microsoft.com/office/drawing/2014/main" val="20004"/>
                    </a:ext>
                  </a:extLst>
                </a:gridCol>
                <a:gridCol w="442517">
                  <a:extLst>
                    <a:ext uri="{9D8B030D-6E8A-4147-A177-3AD203B41FA5}">
                      <a16:colId xmlns:a16="http://schemas.microsoft.com/office/drawing/2014/main" val="20005"/>
                    </a:ext>
                  </a:extLst>
                </a:gridCol>
              </a:tblGrid>
              <a:tr h="329303">
                <a:tc>
                  <a:txBody>
                    <a:bodyPr/>
                    <a:lstStyle/>
                    <a:p>
                      <a:pPr algn="l" fontAlgn="b"/>
                      <a:r>
                        <a:rPr lang="en-US" sz="900" b="1" i="0" u="none" strike="noStrike" dirty="0">
                          <a:solidFill>
                            <a:srgbClr val="000000"/>
                          </a:solidFill>
                          <a:effectLst/>
                          <a:latin typeface="+mn-lt"/>
                        </a:rPr>
                        <a:t> </a:t>
                      </a:r>
                    </a:p>
                  </a:txBody>
                  <a:tcPr marL="9524" marR="9524" marT="9525" marB="0" anchor="b">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mn-lt"/>
                        </a:rPr>
                        <a:t>Cyclical Growth</a:t>
                      </a:r>
                    </a:p>
                  </a:txBody>
                  <a:tcPr marL="9524" marR="9524" marT="9525" marB="0" anchor="ctr">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mn-lt"/>
                        </a:rPr>
                        <a:t>Defensive Growth</a:t>
                      </a:r>
                    </a:p>
                  </a:txBody>
                  <a:tcPr marL="9524" marR="9524" marT="9525" marB="0" anchor="ctr">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mn-lt"/>
                        </a:rPr>
                        <a:t>Cyclical Value</a:t>
                      </a:r>
                    </a:p>
                  </a:txBody>
                  <a:tcPr marL="9524" marR="9524" marT="9525" marB="0" anchor="ctr">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mn-lt"/>
                        </a:rPr>
                        <a:t>Defensive Value</a:t>
                      </a:r>
                    </a:p>
                  </a:txBody>
                  <a:tcPr marL="9524" marR="9524" marT="9525" marB="0" anchor="ctr">
                    <a:solidFill>
                      <a:schemeClr val="accent1">
                        <a:lumMod val="40000"/>
                        <a:lumOff val="60000"/>
                      </a:schemeClr>
                    </a:solidFill>
                  </a:tcPr>
                </a:tc>
                <a:tc>
                  <a:txBody>
                    <a:bodyPr/>
                    <a:lstStyle/>
                    <a:p>
                      <a:pPr algn="ctr" fontAlgn="ctr"/>
                      <a:r>
                        <a:rPr lang="en-US" sz="900" b="0" i="0" u="none" strike="noStrike" dirty="0">
                          <a:solidFill>
                            <a:srgbClr val="000000"/>
                          </a:solidFill>
                          <a:effectLst/>
                          <a:latin typeface="+mn-lt"/>
                        </a:rPr>
                        <a:t>S&amp;P 500</a:t>
                      </a:r>
                    </a:p>
                  </a:txBody>
                  <a:tcPr marL="9524" marR="9524" marT="9525" marB="0" anchor="ctr">
                    <a:solidFill>
                      <a:schemeClr val="accent1">
                        <a:lumMod val="40000"/>
                        <a:lumOff val="60000"/>
                      </a:schemeClr>
                    </a:solidFill>
                  </a:tcPr>
                </a:tc>
                <a:extLst>
                  <a:ext uri="{0D108BD9-81ED-4DB2-BD59-A6C34878D82A}">
                    <a16:rowId xmlns:a16="http://schemas.microsoft.com/office/drawing/2014/main" val="10000"/>
                  </a:ext>
                </a:extLst>
              </a:tr>
              <a:tr h="304793">
                <a:tc>
                  <a:txBody>
                    <a:bodyPr/>
                    <a:lstStyle/>
                    <a:p>
                      <a:pPr algn="l" fontAlgn="ctr"/>
                      <a:r>
                        <a:rPr lang="en-US" sz="900" b="0" i="0" u="none" strike="noStrike" dirty="0">
                          <a:solidFill>
                            <a:srgbClr val="000000"/>
                          </a:solidFill>
                          <a:effectLst/>
                          <a:latin typeface="+mn-lt"/>
                        </a:rPr>
                        <a:t>Return</a:t>
                      </a:r>
                    </a:p>
                  </a:txBody>
                  <a:tcPr marL="9524" marR="9524" marT="9525" marB="0" anchor="ctr"/>
                </a:tc>
                <a:tc>
                  <a:txBody>
                    <a:bodyPr/>
                    <a:lstStyle/>
                    <a:p>
                      <a:pPr algn="r" fontAlgn="b"/>
                      <a:r>
                        <a:rPr lang="en-US" sz="900" b="0" i="0" u="none" strike="noStrike" kern="1200" dirty="0">
                          <a:solidFill>
                            <a:srgbClr val="000000"/>
                          </a:solidFill>
                          <a:effectLst/>
                          <a:latin typeface="+mn-lt"/>
                          <a:ea typeface="+mn-ea"/>
                          <a:cs typeface="+mn-cs"/>
                        </a:rPr>
                        <a:t>16.3%</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15.8%</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18.2%</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15.0%</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10.7%</a:t>
                      </a:r>
                    </a:p>
                  </a:txBody>
                  <a:tcPr marL="9525" marR="9525" marT="9525" marB="0" anchor="b"/>
                </a:tc>
                <a:extLst>
                  <a:ext uri="{0D108BD9-81ED-4DB2-BD59-A6C34878D82A}">
                    <a16:rowId xmlns:a16="http://schemas.microsoft.com/office/drawing/2014/main" val="10001"/>
                  </a:ext>
                </a:extLst>
              </a:tr>
              <a:tr h="239823">
                <a:tc>
                  <a:txBody>
                    <a:bodyPr/>
                    <a:lstStyle/>
                    <a:p>
                      <a:pPr algn="l" fontAlgn="ctr"/>
                      <a:r>
                        <a:rPr lang="en-US" sz="900" b="0" i="0" u="none" strike="noStrike" dirty="0">
                          <a:solidFill>
                            <a:srgbClr val="000000"/>
                          </a:solidFill>
                          <a:effectLst/>
                          <a:latin typeface="+mn-lt"/>
                        </a:rPr>
                        <a:t>Volatility</a:t>
                      </a:r>
                    </a:p>
                  </a:txBody>
                  <a:tcPr marL="9524" marR="9524" marT="9525" marB="0" anchor="ctr"/>
                </a:tc>
                <a:tc>
                  <a:txBody>
                    <a:bodyPr/>
                    <a:lstStyle/>
                    <a:p>
                      <a:pPr algn="r" fontAlgn="b"/>
                      <a:r>
                        <a:rPr lang="en-US" sz="900" b="0" i="0" u="none" strike="noStrike" kern="1200" dirty="0">
                          <a:solidFill>
                            <a:srgbClr val="000000"/>
                          </a:solidFill>
                          <a:effectLst/>
                          <a:latin typeface="+mn-lt"/>
                          <a:ea typeface="+mn-ea"/>
                          <a:cs typeface="+mn-cs"/>
                        </a:rPr>
                        <a:t>18.9%</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13.1%</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19.8%</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13.4%</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15.8%</a:t>
                      </a:r>
                    </a:p>
                  </a:txBody>
                  <a:tcPr marL="9525" marR="9525" marT="9525" marB="0" anchor="b"/>
                </a:tc>
                <a:extLst>
                  <a:ext uri="{0D108BD9-81ED-4DB2-BD59-A6C34878D82A}">
                    <a16:rowId xmlns:a16="http://schemas.microsoft.com/office/drawing/2014/main" val="10002"/>
                  </a:ext>
                </a:extLst>
              </a:tr>
              <a:tr h="421005">
                <a:tc>
                  <a:txBody>
                    <a:bodyPr/>
                    <a:lstStyle/>
                    <a:p>
                      <a:pPr algn="l" fontAlgn="ctr"/>
                      <a:r>
                        <a:rPr lang="en-US" sz="900" b="0" i="0" u="none" strike="noStrike">
                          <a:solidFill>
                            <a:srgbClr val="000000"/>
                          </a:solidFill>
                          <a:effectLst/>
                          <a:latin typeface="+mn-lt"/>
                        </a:rPr>
                        <a:t>Down Capture Return</a:t>
                      </a:r>
                    </a:p>
                  </a:txBody>
                  <a:tcPr marL="9524" marR="9524" marT="9525" marB="0" anchor="ctr"/>
                </a:tc>
                <a:tc>
                  <a:txBody>
                    <a:bodyPr/>
                    <a:lstStyle/>
                    <a:p>
                      <a:pPr algn="r" fontAlgn="ctr"/>
                      <a:r>
                        <a:rPr lang="en-US" sz="900" b="0" i="0" u="none" strike="noStrike" dirty="0">
                          <a:solidFill>
                            <a:srgbClr val="000000"/>
                          </a:solidFill>
                          <a:effectLst/>
                          <a:latin typeface="+mn-lt"/>
                        </a:rPr>
                        <a:t>-6.3%</a:t>
                      </a:r>
                    </a:p>
                  </a:txBody>
                  <a:tcPr marL="9524" marR="9524" marT="9525" marB="0" anchor="ctr"/>
                </a:tc>
                <a:tc>
                  <a:txBody>
                    <a:bodyPr/>
                    <a:lstStyle/>
                    <a:p>
                      <a:pPr algn="r" fontAlgn="ctr"/>
                      <a:r>
                        <a:rPr lang="en-US" sz="900" b="0" i="0" u="none" strike="noStrike" dirty="0">
                          <a:solidFill>
                            <a:srgbClr val="000000"/>
                          </a:solidFill>
                          <a:effectLst/>
                          <a:latin typeface="+mn-lt"/>
                        </a:rPr>
                        <a:t>-2.4%</a:t>
                      </a:r>
                    </a:p>
                  </a:txBody>
                  <a:tcPr marL="9524" marR="9524" marT="9525" marB="0" anchor="ctr"/>
                </a:tc>
                <a:tc>
                  <a:txBody>
                    <a:bodyPr/>
                    <a:lstStyle/>
                    <a:p>
                      <a:pPr algn="r" fontAlgn="ctr"/>
                      <a:r>
                        <a:rPr lang="en-US" sz="900" b="0" i="0" u="none" strike="noStrike" dirty="0">
                          <a:solidFill>
                            <a:srgbClr val="000000"/>
                          </a:solidFill>
                          <a:effectLst/>
                          <a:latin typeface="+mn-lt"/>
                        </a:rPr>
                        <a:t>-5.1%</a:t>
                      </a:r>
                    </a:p>
                  </a:txBody>
                  <a:tcPr marL="9524" marR="9524" marT="9525" marB="0" anchor="ctr"/>
                </a:tc>
                <a:tc>
                  <a:txBody>
                    <a:bodyPr/>
                    <a:lstStyle/>
                    <a:p>
                      <a:pPr algn="r" fontAlgn="ctr"/>
                      <a:r>
                        <a:rPr lang="en-US" sz="900" b="0" i="0" u="none" strike="noStrike" dirty="0">
                          <a:solidFill>
                            <a:srgbClr val="000000"/>
                          </a:solidFill>
                          <a:effectLst/>
                          <a:latin typeface="+mn-lt"/>
                        </a:rPr>
                        <a:t>-2.5%</a:t>
                      </a:r>
                    </a:p>
                  </a:txBody>
                  <a:tcPr marL="9524" marR="9524" marT="9525" marB="0" anchor="ctr"/>
                </a:tc>
                <a:tc>
                  <a:txBody>
                    <a:bodyPr/>
                    <a:lstStyle/>
                    <a:p>
                      <a:pPr algn="r" fontAlgn="ctr"/>
                      <a:r>
                        <a:rPr lang="en-US" sz="900" b="0" i="0" u="none" strike="noStrike" dirty="0">
                          <a:solidFill>
                            <a:srgbClr val="000000"/>
                          </a:solidFill>
                          <a:effectLst/>
                          <a:latin typeface="+mn-lt"/>
                        </a:rPr>
                        <a:t>-7.3%</a:t>
                      </a:r>
                    </a:p>
                  </a:txBody>
                  <a:tcPr marL="9524" marR="9524" marT="9525" marB="0" anchor="ctr"/>
                </a:tc>
                <a:extLst>
                  <a:ext uri="{0D108BD9-81ED-4DB2-BD59-A6C34878D82A}">
                    <a16:rowId xmlns:a16="http://schemas.microsoft.com/office/drawing/2014/main" val="10003"/>
                  </a:ext>
                </a:extLst>
              </a:tr>
              <a:tr h="421005">
                <a:tc>
                  <a:txBody>
                    <a:bodyPr/>
                    <a:lstStyle/>
                    <a:p>
                      <a:pPr algn="l" fontAlgn="ctr"/>
                      <a:r>
                        <a:rPr lang="en-US" sz="900" b="0" i="0" u="none" strike="noStrike">
                          <a:solidFill>
                            <a:srgbClr val="000000"/>
                          </a:solidFill>
                          <a:effectLst/>
                          <a:latin typeface="+mn-lt"/>
                        </a:rPr>
                        <a:t>Up Capture Return</a:t>
                      </a:r>
                    </a:p>
                  </a:txBody>
                  <a:tcPr marL="9524" marR="9524" marT="9525" marB="0" anchor="ctr"/>
                </a:tc>
                <a:tc>
                  <a:txBody>
                    <a:bodyPr/>
                    <a:lstStyle/>
                    <a:p>
                      <a:pPr algn="r" fontAlgn="ctr"/>
                      <a:r>
                        <a:rPr lang="en-US" sz="900" b="0" i="0" u="none" strike="noStrike" dirty="0">
                          <a:solidFill>
                            <a:srgbClr val="000000"/>
                          </a:solidFill>
                          <a:effectLst/>
                          <a:latin typeface="+mn-lt"/>
                        </a:rPr>
                        <a:t>8.0%</a:t>
                      </a:r>
                    </a:p>
                  </a:txBody>
                  <a:tcPr marL="9524" marR="9524" marT="9525" marB="0" anchor="ctr"/>
                </a:tc>
                <a:tc>
                  <a:txBody>
                    <a:bodyPr/>
                    <a:lstStyle/>
                    <a:p>
                      <a:pPr algn="r" fontAlgn="ctr"/>
                      <a:r>
                        <a:rPr lang="en-US" sz="900" b="0" i="0" u="none" strike="noStrike" dirty="0">
                          <a:solidFill>
                            <a:srgbClr val="000000"/>
                          </a:solidFill>
                          <a:effectLst/>
                          <a:latin typeface="+mn-lt"/>
                        </a:rPr>
                        <a:t>6.2%</a:t>
                      </a:r>
                    </a:p>
                  </a:txBody>
                  <a:tcPr marL="9524" marR="9524" marT="9525" marB="0" anchor="ctr"/>
                </a:tc>
                <a:tc>
                  <a:txBody>
                    <a:bodyPr/>
                    <a:lstStyle/>
                    <a:p>
                      <a:pPr algn="r" fontAlgn="ctr"/>
                      <a:r>
                        <a:rPr lang="en-US" sz="900" b="0" i="0" u="none" strike="noStrike" dirty="0">
                          <a:solidFill>
                            <a:srgbClr val="000000"/>
                          </a:solidFill>
                          <a:effectLst/>
                          <a:latin typeface="+mn-lt"/>
                        </a:rPr>
                        <a:t>8.2%</a:t>
                      </a:r>
                    </a:p>
                  </a:txBody>
                  <a:tcPr marL="9524" marR="9524" marT="9525" marB="0" anchor="ctr"/>
                </a:tc>
                <a:tc>
                  <a:txBody>
                    <a:bodyPr/>
                    <a:lstStyle/>
                    <a:p>
                      <a:pPr algn="r" fontAlgn="ctr"/>
                      <a:r>
                        <a:rPr lang="en-US" sz="900" b="0" i="0" u="none" strike="noStrike" dirty="0">
                          <a:solidFill>
                            <a:srgbClr val="000000"/>
                          </a:solidFill>
                          <a:effectLst/>
                          <a:latin typeface="+mn-lt"/>
                        </a:rPr>
                        <a:t>6.0%</a:t>
                      </a:r>
                    </a:p>
                  </a:txBody>
                  <a:tcPr marL="9524" marR="9524" marT="9525" marB="0" anchor="ctr"/>
                </a:tc>
                <a:tc>
                  <a:txBody>
                    <a:bodyPr/>
                    <a:lstStyle/>
                    <a:p>
                      <a:pPr algn="r" fontAlgn="ctr"/>
                      <a:r>
                        <a:rPr lang="en-US" sz="900" b="0" i="0" u="none" strike="noStrike" dirty="0">
                          <a:solidFill>
                            <a:srgbClr val="000000"/>
                          </a:solidFill>
                          <a:effectLst/>
                          <a:latin typeface="+mn-lt"/>
                        </a:rPr>
                        <a:t>6.4%</a:t>
                      </a:r>
                    </a:p>
                  </a:txBody>
                  <a:tcPr marL="9524" marR="9524" marT="9525" marB="0" anchor="ctr"/>
                </a:tc>
                <a:extLst>
                  <a:ext uri="{0D108BD9-81ED-4DB2-BD59-A6C34878D82A}">
                    <a16:rowId xmlns:a16="http://schemas.microsoft.com/office/drawing/2014/main" val="10004"/>
                  </a:ext>
                </a:extLst>
              </a:tr>
              <a:tr h="304793">
                <a:tc>
                  <a:txBody>
                    <a:bodyPr/>
                    <a:lstStyle/>
                    <a:p>
                      <a:pPr algn="l" fontAlgn="ctr"/>
                      <a:r>
                        <a:rPr lang="en-US" sz="900" b="0" i="0" u="none" strike="noStrike" dirty="0">
                          <a:solidFill>
                            <a:srgbClr val="000000"/>
                          </a:solidFill>
                          <a:effectLst/>
                          <a:latin typeface="+mn-lt"/>
                        </a:rPr>
                        <a:t>Max Drawdown</a:t>
                      </a:r>
                    </a:p>
                  </a:txBody>
                  <a:tcPr marL="9524" marR="9524" marT="9525" marB="0" anchor="ctr"/>
                </a:tc>
                <a:tc>
                  <a:txBody>
                    <a:bodyPr/>
                    <a:lstStyle/>
                    <a:p>
                      <a:pPr algn="r" fontAlgn="ctr"/>
                      <a:r>
                        <a:rPr lang="en-US" sz="900" b="0" i="0" u="none" strike="noStrike" dirty="0">
                          <a:solidFill>
                            <a:srgbClr val="000000"/>
                          </a:solidFill>
                          <a:effectLst/>
                          <a:latin typeface="+mn-lt"/>
                        </a:rPr>
                        <a:t>-35.0%</a:t>
                      </a:r>
                    </a:p>
                  </a:txBody>
                  <a:tcPr marL="9524" marR="9524" marT="9525" marB="0" anchor="ctr"/>
                </a:tc>
                <a:tc>
                  <a:txBody>
                    <a:bodyPr/>
                    <a:lstStyle/>
                    <a:p>
                      <a:pPr algn="r" fontAlgn="ctr"/>
                      <a:r>
                        <a:rPr lang="en-US" sz="900" b="0" i="0" u="none" strike="noStrike" dirty="0">
                          <a:solidFill>
                            <a:srgbClr val="000000"/>
                          </a:solidFill>
                          <a:effectLst/>
                          <a:latin typeface="+mn-lt"/>
                        </a:rPr>
                        <a:t>-24.5%</a:t>
                      </a:r>
                    </a:p>
                  </a:txBody>
                  <a:tcPr marL="9524" marR="9524" marT="9525" marB="0" anchor="ctr"/>
                </a:tc>
                <a:tc>
                  <a:txBody>
                    <a:bodyPr/>
                    <a:lstStyle/>
                    <a:p>
                      <a:pPr algn="r" fontAlgn="ctr"/>
                      <a:r>
                        <a:rPr lang="en-US" sz="900" b="0" i="0" u="none" strike="noStrike" dirty="0">
                          <a:solidFill>
                            <a:srgbClr val="000000"/>
                          </a:solidFill>
                          <a:effectLst/>
                          <a:latin typeface="+mn-lt"/>
                        </a:rPr>
                        <a:t>-48.2%</a:t>
                      </a:r>
                    </a:p>
                  </a:txBody>
                  <a:tcPr marL="9524" marR="9524" marT="9525" marB="0" anchor="ctr"/>
                </a:tc>
                <a:tc>
                  <a:txBody>
                    <a:bodyPr/>
                    <a:lstStyle/>
                    <a:p>
                      <a:pPr algn="r" fontAlgn="ctr"/>
                      <a:r>
                        <a:rPr lang="en-US" sz="900" b="0" i="0" u="none" strike="noStrike" dirty="0">
                          <a:solidFill>
                            <a:srgbClr val="000000"/>
                          </a:solidFill>
                          <a:effectLst/>
                          <a:latin typeface="+mn-lt"/>
                        </a:rPr>
                        <a:t>-27.3%</a:t>
                      </a:r>
                    </a:p>
                  </a:txBody>
                  <a:tcPr marL="9524" marR="9524" marT="9525" marB="0" anchor="ctr"/>
                </a:tc>
                <a:tc>
                  <a:txBody>
                    <a:bodyPr/>
                    <a:lstStyle/>
                    <a:p>
                      <a:pPr algn="r" fontAlgn="ctr"/>
                      <a:r>
                        <a:rPr lang="en-US" sz="900" b="0" i="0" u="none" strike="noStrike" dirty="0">
                          <a:solidFill>
                            <a:srgbClr val="000000"/>
                          </a:solidFill>
                          <a:effectLst/>
                          <a:latin typeface="+mn-lt"/>
                        </a:rPr>
                        <a:t>-45.8%</a:t>
                      </a:r>
                    </a:p>
                  </a:txBody>
                  <a:tcPr marL="9524" marR="9524" marT="9525" marB="0" anchor="ctr"/>
                </a:tc>
                <a:extLst>
                  <a:ext uri="{0D108BD9-81ED-4DB2-BD59-A6C34878D82A}">
                    <a16:rowId xmlns:a16="http://schemas.microsoft.com/office/drawing/2014/main" val="10005"/>
                  </a:ext>
                </a:extLst>
              </a:tr>
              <a:tr h="335246">
                <a:tc>
                  <a:txBody>
                    <a:bodyPr/>
                    <a:lstStyle/>
                    <a:p>
                      <a:pPr algn="l" fontAlgn="ctr"/>
                      <a:r>
                        <a:rPr lang="en-US" sz="900" b="0" i="0" u="none" strike="noStrike" dirty="0">
                          <a:solidFill>
                            <a:srgbClr val="000000"/>
                          </a:solidFill>
                          <a:effectLst/>
                          <a:latin typeface="+mn-lt"/>
                        </a:rPr>
                        <a:t>Tracking Error</a:t>
                      </a:r>
                    </a:p>
                  </a:txBody>
                  <a:tcPr marL="9524" marR="9524" marT="9525" marB="0" anchor="ctr"/>
                </a:tc>
                <a:tc>
                  <a:txBody>
                    <a:bodyPr/>
                    <a:lstStyle/>
                    <a:p>
                      <a:pPr algn="r" fontAlgn="b"/>
                      <a:r>
                        <a:rPr lang="en-US" sz="900" b="0" i="0" u="none" strike="noStrike" kern="1200" dirty="0">
                          <a:solidFill>
                            <a:srgbClr val="000000"/>
                          </a:solidFill>
                          <a:effectLst/>
                          <a:latin typeface="+mn-lt"/>
                          <a:ea typeface="+mn-ea"/>
                          <a:cs typeface="+mn-cs"/>
                        </a:rPr>
                        <a:t>8.3%</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10.0%</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10.6%</a:t>
                      </a:r>
                    </a:p>
                  </a:txBody>
                  <a:tcPr marL="9525" marR="9525" marT="9525" marB="0" anchor="b"/>
                </a:tc>
                <a:tc>
                  <a:txBody>
                    <a:bodyPr/>
                    <a:lstStyle/>
                    <a:p>
                      <a:pPr algn="r" fontAlgn="b"/>
                      <a:r>
                        <a:rPr lang="en-US" sz="900" b="0" i="0" u="none" strike="noStrike" kern="1200" dirty="0">
                          <a:solidFill>
                            <a:srgbClr val="000000"/>
                          </a:solidFill>
                          <a:effectLst/>
                          <a:latin typeface="+mn-lt"/>
                          <a:ea typeface="+mn-ea"/>
                          <a:cs typeface="+mn-cs"/>
                        </a:rPr>
                        <a:t>10.6%</a:t>
                      </a:r>
                    </a:p>
                  </a:txBody>
                  <a:tcPr marL="9525" marR="9525" marT="9525" marB="0" anchor="b"/>
                </a:tc>
                <a:tc>
                  <a:txBody>
                    <a:bodyPr/>
                    <a:lstStyle/>
                    <a:p>
                      <a:pPr algn="ctr" fontAlgn="ctr"/>
                      <a:r>
                        <a:rPr lang="en-US" sz="900" b="0" i="0" u="none" strike="noStrike" kern="1200" dirty="0">
                          <a:solidFill>
                            <a:srgbClr val="000000"/>
                          </a:solidFill>
                          <a:effectLst/>
                          <a:latin typeface="+mn-lt"/>
                          <a:ea typeface="+mn-ea"/>
                          <a:cs typeface="+mn-cs"/>
                        </a:rPr>
                        <a:t>--</a:t>
                      </a:r>
                    </a:p>
                  </a:txBody>
                  <a:tcPr marL="9524" marR="9524" marT="9525" marB="0" anchor="ctr"/>
                </a:tc>
                <a:extLst>
                  <a:ext uri="{0D108BD9-81ED-4DB2-BD59-A6C34878D82A}">
                    <a16:rowId xmlns:a16="http://schemas.microsoft.com/office/drawing/2014/main" val="10006"/>
                  </a:ext>
                </a:extLst>
              </a:tr>
            </a:tbl>
          </a:graphicData>
        </a:graphic>
      </p:graphicFrame>
      <p:sp>
        <p:nvSpPr>
          <p:cNvPr id="34" name="Text Box 12">
            <a:extLst>
              <a:ext uri="{FF2B5EF4-FFF2-40B4-BE49-F238E27FC236}">
                <a16:creationId xmlns:a16="http://schemas.microsoft.com/office/drawing/2014/main" id="{017DE35E-854F-46D2-930F-18DD522EE994}"/>
              </a:ext>
            </a:extLst>
          </p:cNvPr>
          <p:cNvSpPr txBox="1">
            <a:spLocks noChangeArrowheads="1"/>
          </p:cNvSpPr>
          <p:nvPr/>
        </p:nvSpPr>
        <p:spPr bwMode="auto">
          <a:xfrm>
            <a:off x="466206" y="5867400"/>
            <a:ext cx="2894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FactSet</a:t>
            </a:r>
          </a:p>
        </p:txBody>
      </p:sp>
      <p:sp>
        <p:nvSpPr>
          <p:cNvPr id="37" name="Text Box 12">
            <a:extLst>
              <a:ext uri="{FF2B5EF4-FFF2-40B4-BE49-F238E27FC236}">
                <a16:creationId xmlns:a16="http://schemas.microsoft.com/office/drawing/2014/main" id="{E5EEA39F-CE37-46F5-A9B4-9F2DB00AC07E}"/>
              </a:ext>
            </a:extLst>
          </p:cNvPr>
          <p:cNvSpPr txBox="1">
            <a:spLocks noChangeArrowheads="1"/>
          </p:cNvSpPr>
          <p:nvPr/>
        </p:nvSpPr>
        <p:spPr bwMode="auto">
          <a:xfrm>
            <a:off x="4038600" y="6032956"/>
            <a:ext cx="32765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FactSet. Data period: 1/1/1991 – 12/31/2020</a:t>
            </a:r>
          </a:p>
        </p:txBody>
      </p:sp>
      <p:pic>
        <p:nvPicPr>
          <p:cNvPr id="3" name="Picture 2">
            <a:extLst>
              <a:ext uri="{FF2B5EF4-FFF2-40B4-BE49-F238E27FC236}">
                <a16:creationId xmlns:a16="http://schemas.microsoft.com/office/drawing/2014/main" id="{D84357ED-A68B-4CAD-81F8-28E299274EFC}"/>
              </a:ext>
            </a:extLst>
          </p:cNvPr>
          <p:cNvPicPr>
            <a:picLocks noChangeAspect="1"/>
          </p:cNvPicPr>
          <p:nvPr/>
        </p:nvPicPr>
        <p:blipFill>
          <a:blip r:embed="rId3"/>
          <a:stretch>
            <a:fillRect/>
          </a:stretch>
        </p:blipFill>
        <p:spPr>
          <a:xfrm>
            <a:off x="541064" y="3715963"/>
            <a:ext cx="3156224" cy="2189498"/>
          </a:xfrm>
          <a:prstGeom prst="rect">
            <a:avLst/>
          </a:prstGeom>
        </p:spPr>
      </p:pic>
      <p:sp>
        <p:nvSpPr>
          <p:cNvPr id="28" name="Rectangle 27">
            <a:extLst>
              <a:ext uri="{FF2B5EF4-FFF2-40B4-BE49-F238E27FC236}">
                <a16:creationId xmlns:a16="http://schemas.microsoft.com/office/drawing/2014/main" id="{C418BC97-63DD-4840-92E0-2926C1C5269A}"/>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30" name="Straight Connector 29">
            <a:extLst>
              <a:ext uri="{FF2B5EF4-FFF2-40B4-BE49-F238E27FC236}">
                <a16:creationId xmlns:a16="http://schemas.microsoft.com/office/drawing/2014/main" id="{64D51D83-ED02-4E5C-8EC3-C343B29D77DC}"/>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1" name="Picture 30">
            <a:extLst>
              <a:ext uri="{FF2B5EF4-FFF2-40B4-BE49-F238E27FC236}">
                <a16:creationId xmlns:a16="http://schemas.microsoft.com/office/drawing/2014/main" id="{5BABD27B-0E56-4047-AB64-69A4EB7AFD57}"/>
              </a:ext>
            </a:extLst>
          </p:cNvPr>
          <p:cNvPicPr>
            <a:picLocks noChangeAspect="1"/>
          </p:cNvPicPr>
          <p:nvPr/>
        </p:nvPicPr>
        <p:blipFill>
          <a:blip r:embed="rId4"/>
          <a:stretch>
            <a:fillRect/>
          </a:stretch>
        </p:blipFill>
        <p:spPr>
          <a:xfrm>
            <a:off x="297996" y="8734742"/>
            <a:ext cx="1571353" cy="33305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a:extLst>
              <a:ext uri="{FF2B5EF4-FFF2-40B4-BE49-F238E27FC236}">
                <a16:creationId xmlns:a16="http://schemas.microsoft.com/office/drawing/2014/main" id="{2AC6CFD6-B6AB-44D9-97DC-9FE140E28105}"/>
              </a:ext>
            </a:extLst>
          </p:cNvPr>
          <p:cNvSpPr txBox="1">
            <a:spLocks noChangeArrowheads="1"/>
          </p:cNvSpPr>
          <p:nvPr/>
        </p:nvSpPr>
        <p:spPr bwMode="auto">
          <a:xfrm>
            <a:off x="457200" y="485031"/>
            <a:ext cx="339090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dirty="0">
                <a:latin typeface="Calibri" panose="020F0502020204030204" pitchFamily="34" charset="0"/>
              </a:rPr>
              <a:t>Sector and Style Allocation Applications</a:t>
            </a:r>
          </a:p>
          <a:p>
            <a:pPr eaLnBrk="1" hangingPunct="1"/>
            <a:r>
              <a:rPr lang="en-US" altLang="en-US" sz="1100" dirty="0">
                <a:latin typeface="Calibri" panose="020F0502020204030204" pitchFamily="34" charset="0"/>
              </a:rPr>
              <a:t>Another benefit of the sectorial partition is that the relative performance of cyclical and defensive stocks is closely related to the business cycle. During periods of economic growth, cyclical stocks tend to perform well, fueled by earnings growth on widening corporate margins and investor optimism about the future. As the expansion phase matures, corporate margins peak while capacity constraints drive inflationary pressure and prompt the FED to tighten monetary policy. As a result, earnings contract rapidly, investor risk aversion rises and defensive stocks outperform. In addition to a cyclical-defensive cycle, the relative performance of growth and value stocks defines the “style cycle.” The growth-value dimension overlays and interacts with the cyclical-defensive dimension. For example, during the recovery and expansion phases, earnings growth becomes “abundant”, value stocks tend to perform well, as investors feel more confident about the economic prospects and their risk aversion decreases. As the recovery matures and margins peak, earnings growth becomes “scarce” and investors move towards higher-quality companies with more persistent growth.</a:t>
            </a:r>
            <a:r>
              <a:rPr lang="en-US" altLang="en-US" sz="1100" baseline="30000" dirty="0">
                <a:latin typeface="Calibri" panose="020F0502020204030204" pitchFamily="34" charset="0"/>
              </a:rPr>
              <a:t>5 </a:t>
            </a:r>
            <a:r>
              <a:rPr lang="en-US" altLang="en-US" sz="1100" dirty="0">
                <a:latin typeface="Calibri" panose="020F0502020204030204" pitchFamily="34" charset="0"/>
              </a:rPr>
              <a:t>The SmartALPHA® indexes leverage this insight and empirical evidence that the sector and style dimensions interact throughout the business cycle. </a:t>
            </a:r>
          </a:p>
        </p:txBody>
      </p:sp>
      <p:sp>
        <p:nvSpPr>
          <p:cNvPr id="6147" name="TextBox 10">
            <a:extLst>
              <a:ext uri="{FF2B5EF4-FFF2-40B4-BE49-F238E27FC236}">
                <a16:creationId xmlns:a16="http://schemas.microsoft.com/office/drawing/2014/main" id="{B0074302-A429-4694-980D-F47788470847}"/>
              </a:ext>
            </a:extLst>
          </p:cNvPr>
          <p:cNvSpPr txBox="1">
            <a:spLocks noChangeArrowheads="1"/>
          </p:cNvSpPr>
          <p:nvPr/>
        </p:nvSpPr>
        <p:spPr bwMode="auto">
          <a:xfrm>
            <a:off x="3965574" y="544513"/>
            <a:ext cx="3349623"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This new, richer framework offers the opportunity to implement sector allocation strategies in a more precise and effective way. Figure 6 was developed empirically by overlaying the simulated performance of the SmartALPHA® indexes with the four phases of the business cycle.</a:t>
            </a:r>
            <a:r>
              <a:rPr lang="en-US" altLang="en-US" sz="1100" baseline="30000" dirty="0">
                <a:latin typeface="Calibri" panose="020F0502020204030204" pitchFamily="34" charset="0"/>
              </a:rPr>
              <a:t>6</a:t>
            </a:r>
            <a:r>
              <a:rPr lang="en-US" altLang="en-US" sz="1100" dirty="0">
                <a:latin typeface="Calibri" panose="020F0502020204030204" pitchFamily="34" charset="0"/>
              </a:rPr>
              <a:t> According to this framework, in the recovery phase, deep value, cyclical stocks is the place to be. However, into the expansion phase, as the advance matures and earnings growth nears its peak, a balanced approach that combines cyclical growth stocks with defensive growth stocks is optimal. Similarly, during contraction phases, this model favors full exposure to defensive sectors to mitigate portfolio losses. Into the recession phase, as recovery approaches, the model favors an equalized exposure to defensive and cyclical value stocks to participate in the upcoming market rebound. The performance of the SmartALPHA® indexes varies along a continuum that enables a progressive and synchronized change in sector and style emphasis in relation to the business cycle. The ability to contemporaneously fine tune the sector-style allocations, allows a more precise and effective means to implement views of the economy and to ultimately add value through both stock selection and sector allocation. </a:t>
            </a:r>
            <a:endParaRPr lang="en-US" altLang="en-US" sz="1100" dirty="0">
              <a:solidFill>
                <a:srgbClr val="FF0000"/>
              </a:solidFill>
              <a:latin typeface="Calibri" panose="020F0502020204030204" pitchFamily="34" charset="0"/>
            </a:endParaRPr>
          </a:p>
        </p:txBody>
      </p:sp>
      <p:sp>
        <p:nvSpPr>
          <p:cNvPr id="6148" name="Text Box 24">
            <a:extLst>
              <a:ext uri="{FF2B5EF4-FFF2-40B4-BE49-F238E27FC236}">
                <a16:creationId xmlns:a16="http://schemas.microsoft.com/office/drawing/2014/main" id="{1EE2CC79-E400-428A-9320-BC33122FA2B1}"/>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5</a:t>
            </a:r>
          </a:p>
        </p:txBody>
      </p:sp>
      <p:sp>
        <p:nvSpPr>
          <p:cNvPr id="6149" name="Line 82">
            <a:extLst>
              <a:ext uri="{FF2B5EF4-FFF2-40B4-BE49-F238E27FC236}">
                <a16:creationId xmlns:a16="http://schemas.microsoft.com/office/drawing/2014/main" id="{788F55DE-4B9F-4F90-9213-AE6D2780DAC4}"/>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0" name="Line 83">
            <a:extLst>
              <a:ext uri="{FF2B5EF4-FFF2-40B4-BE49-F238E27FC236}">
                <a16:creationId xmlns:a16="http://schemas.microsoft.com/office/drawing/2014/main" id="{BF77C7F1-55EB-4C1E-897C-22FCEA9B114B}"/>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1" name="Line 84">
            <a:extLst>
              <a:ext uri="{FF2B5EF4-FFF2-40B4-BE49-F238E27FC236}">
                <a16:creationId xmlns:a16="http://schemas.microsoft.com/office/drawing/2014/main" id="{1CE6C4A0-7424-4161-8C99-52300ED66CA7}"/>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52" name="Line 85">
            <a:extLst>
              <a:ext uri="{FF2B5EF4-FFF2-40B4-BE49-F238E27FC236}">
                <a16:creationId xmlns:a16="http://schemas.microsoft.com/office/drawing/2014/main" id="{BE5D6E86-EDEB-4179-A2CE-D460BD7DF164}"/>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53" name="Line 86">
            <a:extLst>
              <a:ext uri="{FF2B5EF4-FFF2-40B4-BE49-F238E27FC236}">
                <a16:creationId xmlns:a16="http://schemas.microsoft.com/office/drawing/2014/main" id="{D573612A-4C27-47B0-981D-2FD58E2B5B35}"/>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4" name="Line 88">
            <a:extLst>
              <a:ext uri="{FF2B5EF4-FFF2-40B4-BE49-F238E27FC236}">
                <a16:creationId xmlns:a16="http://schemas.microsoft.com/office/drawing/2014/main" id="{EA5AFA7A-9918-468C-B854-3B2C1F8F028F}"/>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5" name="Line 89">
            <a:extLst>
              <a:ext uri="{FF2B5EF4-FFF2-40B4-BE49-F238E27FC236}">
                <a16:creationId xmlns:a16="http://schemas.microsoft.com/office/drawing/2014/main" id="{1F07326B-F0F2-4530-A3B3-19CA70F009F1}"/>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6" name="Line 90">
            <a:extLst>
              <a:ext uri="{FF2B5EF4-FFF2-40B4-BE49-F238E27FC236}">
                <a16:creationId xmlns:a16="http://schemas.microsoft.com/office/drawing/2014/main" id="{4E003EF5-B996-40E9-8E60-609412EF322B}"/>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7" name="Line 91">
            <a:extLst>
              <a:ext uri="{FF2B5EF4-FFF2-40B4-BE49-F238E27FC236}">
                <a16:creationId xmlns:a16="http://schemas.microsoft.com/office/drawing/2014/main" id="{85ADC788-8F8F-4077-818D-84E241F3828B}"/>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8" name="Line 92">
            <a:extLst>
              <a:ext uri="{FF2B5EF4-FFF2-40B4-BE49-F238E27FC236}">
                <a16:creationId xmlns:a16="http://schemas.microsoft.com/office/drawing/2014/main" id="{35977822-B60B-4D59-A876-DD1ED19B0276}"/>
              </a:ext>
            </a:extLst>
          </p:cNvPr>
          <p:cNvSpPr>
            <a:spLocks noChangeShapeType="1"/>
          </p:cNvSpPr>
          <p:nvPr/>
        </p:nvSpPr>
        <p:spPr bwMode="auto">
          <a:xfrm>
            <a:off x="41925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6159" name="Line 93">
            <a:extLst>
              <a:ext uri="{FF2B5EF4-FFF2-40B4-BE49-F238E27FC236}">
                <a16:creationId xmlns:a16="http://schemas.microsoft.com/office/drawing/2014/main" id="{42F60D38-DABD-4D34-94D7-97A19A4B3864}"/>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0" name="Line 97">
            <a:extLst>
              <a:ext uri="{FF2B5EF4-FFF2-40B4-BE49-F238E27FC236}">
                <a16:creationId xmlns:a16="http://schemas.microsoft.com/office/drawing/2014/main" id="{2286FD82-D208-4B4E-B324-5D4587849C2B}"/>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1" name="Line 98">
            <a:extLst>
              <a:ext uri="{FF2B5EF4-FFF2-40B4-BE49-F238E27FC236}">
                <a16:creationId xmlns:a16="http://schemas.microsoft.com/office/drawing/2014/main" id="{3476D1B1-1A58-4AB0-8F16-0BB29E474BA3}"/>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2" name="Line 99">
            <a:extLst>
              <a:ext uri="{FF2B5EF4-FFF2-40B4-BE49-F238E27FC236}">
                <a16:creationId xmlns:a16="http://schemas.microsoft.com/office/drawing/2014/main" id="{FA1A2DED-544A-4DF7-900B-F0392628FDC5}"/>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3" name="Line 100">
            <a:extLst>
              <a:ext uri="{FF2B5EF4-FFF2-40B4-BE49-F238E27FC236}">
                <a16:creationId xmlns:a16="http://schemas.microsoft.com/office/drawing/2014/main" id="{906A10BC-EF8A-44D8-93B5-BD1C9D10E335}"/>
              </a:ext>
            </a:extLst>
          </p:cNvPr>
          <p:cNvSpPr>
            <a:spLocks noChangeShapeType="1"/>
          </p:cNvSpPr>
          <p:nvPr/>
        </p:nvSpPr>
        <p:spPr bwMode="auto">
          <a:xfrm>
            <a:off x="4949827" y="6677025"/>
            <a:ext cx="10779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4" name="Line 101">
            <a:extLst>
              <a:ext uri="{FF2B5EF4-FFF2-40B4-BE49-F238E27FC236}">
                <a16:creationId xmlns:a16="http://schemas.microsoft.com/office/drawing/2014/main" id="{EB8C7821-1496-47A0-BDFF-F42A7F24C8A4}"/>
              </a:ext>
            </a:extLst>
          </p:cNvPr>
          <p:cNvSpPr>
            <a:spLocks noChangeShapeType="1"/>
          </p:cNvSpPr>
          <p:nvPr/>
        </p:nvSpPr>
        <p:spPr bwMode="auto">
          <a:xfrm>
            <a:off x="6027738" y="6677025"/>
            <a:ext cx="7175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6166" name="TextBox 2">
            <a:extLst>
              <a:ext uri="{FF2B5EF4-FFF2-40B4-BE49-F238E27FC236}">
                <a16:creationId xmlns:a16="http://schemas.microsoft.com/office/drawing/2014/main" id="{AB7B2D2F-09C8-4678-BEF4-287C0335F01C}"/>
              </a:ext>
            </a:extLst>
          </p:cNvPr>
          <p:cNvSpPr txBox="1">
            <a:spLocks noChangeArrowheads="1"/>
          </p:cNvSpPr>
          <p:nvPr/>
        </p:nvSpPr>
        <p:spPr bwMode="auto">
          <a:xfrm>
            <a:off x="457199" y="8148935"/>
            <a:ext cx="68579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5 </a:t>
            </a:r>
            <a:r>
              <a:rPr lang="en-US" altLang="en-US" sz="800" dirty="0"/>
              <a:t>See for example Richard Bernstein, Style Investing, John Wiley &amp; Sons, Inc. 1995 and </a:t>
            </a:r>
            <a:r>
              <a:rPr lang="en-US" altLang="en-US" sz="800" dirty="0" err="1"/>
              <a:t>Fama</a:t>
            </a:r>
            <a:r>
              <a:rPr lang="en-US" altLang="en-US" sz="800" dirty="0"/>
              <a:t> E. and French K., “The Anatomy of Value and Growth Stock Returns”,  FAJ, Vol. 63, No. 6, 2007. </a:t>
            </a:r>
            <a:r>
              <a:rPr lang="en-US" altLang="en-US" sz="800" baseline="30000" dirty="0"/>
              <a:t>6</a:t>
            </a:r>
            <a:r>
              <a:rPr lang="en-US" altLang="en-US" sz="800" dirty="0"/>
              <a:t>We employ the output gap model to determine the business cycle phases as in Taylor G. book’s, “Investment Timing and The Business Cycle”, John Wiley &amp; Sons, 1998.  </a:t>
            </a:r>
          </a:p>
        </p:txBody>
      </p:sp>
      <p:pic>
        <p:nvPicPr>
          <p:cNvPr id="6168" name="Picture 157">
            <a:extLst>
              <a:ext uri="{FF2B5EF4-FFF2-40B4-BE49-F238E27FC236}">
                <a16:creationId xmlns:a16="http://schemas.microsoft.com/office/drawing/2014/main" id="{3B9362E9-88DE-4EAD-9B9C-AF6CCC24EE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509" y="5387975"/>
            <a:ext cx="5881687" cy="246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a:extLst>
              <a:ext uri="{FF2B5EF4-FFF2-40B4-BE49-F238E27FC236}">
                <a16:creationId xmlns:a16="http://schemas.microsoft.com/office/drawing/2014/main" id="{6EEBE034-8B58-4470-8AD1-ABB9A3B530EC}"/>
              </a:ext>
            </a:extLst>
          </p:cNvPr>
          <p:cNvSpPr txBox="1"/>
          <p:nvPr/>
        </p:nvSpPr>
        <p:spPr>
          <a:xfrm>
            <a:off x="581014" y="4953000"/>
            <a:ext cx="6400800" cy="430887"/>
          </a:xfrm>
          <a:prstGeom prst="rect">
            <a:avLst/>
          </a:prstGeom>
          <a:noFill/>
        </p:spPr>
        <p:txBody>
          <a:bodyPr wrap="square" rtlCol="0">
            <a:spAutoFit/>
          </a:bodyPr>
          <a:lstStyle/>
          <a:p>
            <a:pPr eaLnBrk="1" hangingPunct="1"/>
            <a:endParaRPr lang="en-US" altLang="en-US" sz="1100" dirty="0">
              <a:latin typeface="Calibri" panose="020F0502020204030204" pitchFamily="34" charset="0"/>
            </a:endParaRPr>
          </a:p>
          <a:p>
            <a:pPr eaLnBrk="1" hangingPunct="1"/>
            <a:r>
              <a:rPr lang="en-US" sz="1100" dirty="0">
                <a:latin typeface="Calibri" panose="020F0502020204030204" pitchFamily="34" charset="0"/>
              </a:rPr>
              <a:t>Figure 6. SmartALPHA® Indexes Stylized Allocations Through the Business Cycle</a:t>
            </a:r>
          </a:p>
        </p:txBody>
      </p:sp>
      <p:cxnSp>
        <p:nvCxnSpPr>
          <p:cNvPr id="5" name="Straight Connector 4">
            <a:extLst>
              <a:ext uri="{FF2B5EF4-FFF2-40B4-BE49-F238E27FC236}">
                <a16:creationId xmlns:a16="http://schemas.microsoft.com/office/drawing/2014/main" id="{B3A793E2-958C-4B10-9CC3-62F29217FAE9}"/>
              </a:ext>
            </a:extLst>
          </p:cNvPr>
          <p:cNvCxnSpPr/>
          <p:nvPr/>
        </p:nvCxnSpPr>
        <p:spPr>
          <a:xfrm>
            <a:off x="914400" y="5562600"/>
            <a:ext cx="5981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3CD4419-C9D6-4EC9-BDFC-FD284C6EA247}"/>
              </a:ext>
            </a:extLst>
          </p:cNvPr>
          <p:cNvCxnSpPr/>
          <p:nvPr/>
        </p:nvCxnSpPr>
        <p:spPr>
          <a:xfrm>
            <a:off x="895350" y="7924800"/>
            <a:ext cx="59817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Text Box 12">
            <a:extLst>
              <a:ext uri="{FF2B5EF4-FFF2-40B4-BE49-F238E27FC236}">
                <a16:creationId xmlns:a16="http://schemas.microsoft.com/office/drawing/2014/main" id="{62935F71-BA22-4924-B066-83957240F9FC}"/>
              </a:ext>
            </a:extLst>
          </p:cNvPr>
          <p:cNvSpPr txBox="1">
            <a:spLocks noChangeArrowheads="1"/>
          </p:cNvSpPr>
          <p:nvPr/>
        </p:nvSpPr>
        <p:spPr bwMode="auto">
          <a:xfrm>
            <a:off x="805181" y="7924800"/>
            <a:ext cx="28942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a:t>
            </a:r>
          </a:p>
        </p:txBody>
      </p:sp>
      <p:sp>
        <p:nvSpPr>
          <p:cNvPr id="27" name="Rectangle 26">
            <a:extLst>
              <a:ext uri="{FF2B5EF4-FFF2-40B4-BE49-F238E27FC236}">
                <a16:creationId xmlns:a16="http://schemas.microsoft.com/office/drawing/2014/main" id="{87115B33-8026-4E8B-82EF-F39AE5C56C9A}"/>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8" name="Straight Connector 27">
            <a:extLst>
              <a:ext uri="{FF2B5EF4-FFF2-40B4-BE49-F238E27FC236}">
                <a16:creationId xmlns:a16="http://schemas.microsoft.com/office/drawing/2014/main" id="{70A73B40-66D6-4C5E-B58F-EEB77C9EBAC5}"/>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B483C5BA-DA55-464E-BFE7-091F8D25C700}"/>
              </a:ext>
            </a:extLst>
          </p:cNvPr>
          <p:cNvPicPr>
            <a:picLocks noChangeAspect="1"/>
          </p:cNvPicPr>
          <p:nvPr/>
        </p:nvPicPr>
        <p:blipFill>
          <a:blip r:embed="rId4"/>
          <a:stretch>
            <a:fillRect/>
          </a:stretch>
        </p:blipFill>
        <p:spPr>
          <a:xfrm>
            <a:off x="297996" y="8734742"/>
            <a:ext cx="1571353" cy="33305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24">
            <a:extLst>
              <a:ext uri="{FF2B5EF4-FFF2-40B4-BE49-F238E27FC236}">
                <a16:creationId xmlns:a16="http://schemas.microsoft.com/office/drawing/2014/main" id="{0D8112A0-51D7-4C27-8072-07F8DBBEBBA8}"/>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6</a:t>
            </a:r>
          </a:p>
        </p:txBody>
      </p:sp>
      <p:sp>
        <p:nvSpPr>
          <p:cNvPr id="7173" name="Line 82">
            <a:extLst>
              <a:ext uri="{FF2B5EF4-FFF2-40B4-BE49-F238E27FC236}">
                <a16:creationId xmlns:a16="http://schemas.microsoft.com/office/drawing/2014/main" id="{E0316A5D-E13F-4C33-BAE2-57995B49B09E}"/>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74" name="Line 83">
            <a:extLst>
              <a:ext uri="{FF2B5EF4-FFF2-40B4-BE49-F238E27FC236}">
                <a16:creationId xmlns:a16="http://schemas.microsoft.com/office/drawing/2014/main" id="{E0B876B3-B12F-43C7-84CF-E9553E8833AA}"/>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75" name="Line 84">
            <a:extLst>
              <a:ext uri="{FF2B5EF4-FFF2-40B4-BE49-F238E27FC236}">
                <a16:creationId xmlns:a16="http://schemas.microsoft.com/office/drawing/2014/main" id="{13785BD1-ED70-4305-A74A-0B54BF4E08BC}"/>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76" name="Line 85">
            <a:extLst>
              <a:ext uri="{FF2B5EF4-FFF2-40B4-BE49-F238E27FC236}">
                <a16:creationId xmlns:a16="http://schemas.microsoft.com/office/drawing/2014/main" id="{2C8824F2-7291-4098-B8FE-DDE7B1873839}"/>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77" name="Line 86">
            <a:extLst>
              <a:ext uri="{FF2B5EF4-FFF2-40B4-BE49-F238E27FC236}">
                <a16:creationId xmlns:a16="http://schemas.microsoft.com/office/drawing/2014/main" id="{B25BFF0F-9576-4BEF-83ED-1EAA55220BE6}"/>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78" name="Line 88">
            <a:extLst>
              <a:ext uri="{FF2B5EF4-FFF2-40B4-BE49-F238E27FC236}">
                <a16:creationId xmlns:a16="http://schemas.microsoft.com/office/drawing/2014/main" id="{311AA208-FFC1-4D50-BC2D-7EB6194C87CD}"/>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79" name="Line 89">
            <a:extLst>
              <a:ext uri="{FF2B5EF4-FFF2-40B4-BE49-F238E27FC236}">
                <a16:creationId xmlns:a16="http://schemas.microsoft.com/office/drawing/2014/main" id="{C8FD42B5-B388-4306-93E8-E833D797C1E6}"/>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80" name="Line 90">
            <a:extLst>
              <a:ext uri="{FF2B5EF4-FFF2-40B4-BE49-F238E27FC236}">
                <a16:creationId xmlns:a16="http://schemas.microsoft.com/office/drawing/2014/main" id="{39A4D20E-3DD8-4084-ABB6-CBF7F319BA84}"/>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81" name="Line 91">
            <a:extLst>
              <a:ext uri="{FF2B5EF4-FFF2-40B4-BE49-F238E27FC236}">
                <a16:creationId xmlns:a16="http://schemas.microsoft.com/office/drawing/2014/main" id="{E851625D-373A-436C-AF0F-39EC85A1DE36}"/>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82" name="Line 92">
            <a:extLst>
              <a:ext uri="{FF2B5EF4-FFF2-40B4-BE49-F238E27FC236}">
                <a16:creationId xmlns:a16="http://schemas.microsoft.com/office/drawing/2014/main" id="{A7E857EC-D877-4210-A874-560141FC980F}"/>
              </a:ext>
            </a:extLst>
          </p:cNvPr>
          <p:cNvSpPr>
            <a:spLocks noChangeShapeType="1"/>
          </p:cNvSpPr>
          <p:nvPr/>
        </p:nvSpPr>
        <p:spPr bwMode="auto">
          <a:xfrm>
            <a:off x="41925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7183" name="Line 93">
            <a:extLst>
              <a:ext uri="{FF2B5EF4-FFF2-40B4-BE49-F238E27FC236}">
                <a16:creationId xmlns:a16="http://schemas.microsoft.com/office/drawing/2014/main" id="{E2119C44-BE15-409C-96A3-6B74F248E50E}"/>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4" name="Line 95">
            <a:extLst>
              <a:ext uri="{FF2B5EF4-FFF2-40B4-BE49-F238E27FC236}">
                <a16:creationId xmlns:a16="http://schemas.microsoft.com/office/drawing/2014/main" id="{13A7804B-805C-4305-B753-D9A95C83D9F8}"/>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5" name="Line 97">
            <a:extLst>
              <a:ext uri="{FF2B5EF4-FFF2-40B4-BE49-F238E27FC236}">
                <a16:creationId xmlns:a16="http://schemas.microsoft.com/office/drawing/2014/main" id="{5DC5D2A5-A571-4B88-A885-97300369573A}"/>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6" name="Line 98">
            <a:extLst>
              <a:ext uri="{FF2B5EF4-FFF2-40B4-BE49-F238E27FC236}">
                <a16:creationId xmlns:a16="http://schemas.microsoft.com/office/drawing/2014/main" id="{B9961A76-FA29-48FF-8BE6-4DCE563FC769}"/>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7" name="Line 99">
            <a:extLst>
              <a:ext uri="{FF2B5EF4-FFF2-40B4-BE49-F238E27FC236}">
                <a16:creationId xmlns:a16="http://schemas.microsoft.com/office/drawing/2014/main" id="{782F3D80-917E-41E0-A46E-C5334D523728}"/>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8" name="Line 100">
            <a:extLst>
              <a:ext uri="{FF2B5EF4-FFF2-40B4-BE49-F238E27FC236}">
                <a16:creationId xmlns:a16="http://schemas.microsoft.com/office/drawing/2014/main" id="{36D6DD14-28E0-4730-ACA1-7F257C060410}"/>
              </a:ext>
            </a:extLst>
          </p:cNvPr>
          <p:cNvSpPr>
            <a:spLocks noChangeShapeType="1"/>
          </p:cNvSpPr>
          <p:nvPr/>
        </p:nvSpPr>
        <p:spPr bwMode="auto">
          <a:xfrm>
            <a:off x="4949827" y="6677025"/>
            <a:ext cx="10779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7189" name="TextBox 2">
            <a:extLst>
              <a:ext uri="{FF2B5EF4-FFF2-40B4-BE49-F238E27FC236}">
                <a16:creationId xmlns:a16="http://schemas.microsoft.com/office/drawing/2014/main" id="{6B39DEE4-4286-403E-96F9-D67527187C9A}"/>
              </a:ext>
            </a:extLst>
          </p:cNvPr>
          <p:cNvSpPr txBox="1">
            <a:spLocks noChangeArrowheads="1"/>
          </p:cNvSpPr>
          <p:nvPr/>
        </p:nvSpPr>
        <p:spPr bwMode="auto">
          <a:xfrm>
            <a:off x="457200" y="7978914"/>
            <a:ext cx="6858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7 </a:t>
            </a:r>
            <a:r>
              <a:rPr lang="en-US" altLang="en-US" sz="800" dirty="0"/>
              <a:t>Antti, </a:t>
            </a:r>
            <a:r>
              <a:rPr lang="en-US" altLang="en-US" sz="800" dirty="0" err="1"/>
              <a:t>Petajisto</a:t>
            </a:r>
            <a:r>
              <a:rPr lang="en-US" altLang="en-US" sz="800" dirty="0"/>
              <a:t>, 2013, Active share and mutual fund performance; </a:t>
            </a:r>
            <a:r>
              <a:rPr lang="en-US" altLang="en-US" sz="800" dirty="0" err="1"/>
              <a:t>Martijn</a:t>
            </a:r>
            <a:r>
              <a:rPr lang="en-US" altLang="en-US" sz="800" dirty="0"/>
              <a:t> </a:t>
            </a:r>
            <a:r>
              <a:rPr lang="en-US" altLang="en-US" sz="800" dirty="0" err="1"/>
              <a:t>Cremers</a:t>
            </a:r>
            <a:r>
              <a:rPr lang="en-US" altLang="en-US" sz="800" dirty="0"/>
              <a:t> and Antti </a:t>
            </a:r>
            <a:r>
              <a:rPr lang="en-US" altLang="en-US" sz="800" dirty="0" err="1"/>
              <a:t>Petajisto</a:t>
            </a:r>
            <a:r>
              <a:rPr lang="en-US" altLang="en-US" sz="800" dirty="0"/>
              <a:t>, 2009, How Active is your fund manager? A new measure that predicts performance.</a:t>
            </a:r>
          </a:p>
          <a:p>
            <a:pPr eaLnBrk="1" hangingPunct="1"/>
            <a:endParaRPr lang="en-US" altLang="en-US" sz="800" dirty="0"/>
          </a:p>
          <a:p>
            <a:pPr eaLnBrk="1" hangingPunct="1"/>
            <a:r>
              <a:rPr lang="en-US" altLang="en-US" sz="800" baseline="30000" dirty="0"/>
              <a:t>8 </a:t>
            </a:r>
            <a:r>
              <a:rPr lang="en-US" altLang="en-US" sz="800" dirty="0"/>
              <a:t>Active share is calculated relative the S&amp;P 500 as of December 2020 and tracking error was calculated since inception through December 31, 2020.</a:t>
            </a:r>
          </a:p>
        </p:txBody>
      </p:sp>
      <p:sp>
        <p:nvSpPr>
          <p:cNvPr id="24" name="TextBox 3">
            <a:extLst>
              <a:ext uri="{FF2B5EF4-FFF2-40B4-BE49-F238E27FC236}">
                <a16:creationId xmlns:a16="http://schemas.microsoft.com/office/drawing/2014/main" id="{C59196F0-A4C0-4AC4-AD18-5655DEF6EF26}"/>
              </a:ext>
            </a:extLst>
          </p:cNvPr>
          <p:cNvSpPr txBox="1">
            <a:spLocks noChangeArrowheads="1"/>
          </p:cNvSpPr>
          <p:nvPr/>
        </p:nvSpPr>
        <p:spPr bwMode="auto">
          <a:xfrm>
            <a:off x="457200" y="471051"/>
            <a:ext cx="3411539" cy="5057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b="1" dirty="0">
                <a:latin typeface="Calibri" pitchFamily="34" charset="0"/>
              </a:rPr>
              <a:t>Index Attributes</a:t>
            </a:r>
          </a:p>
          <a:p>
            <a:pPr eaLnBrk="1" hangingPunct="1">
              <a:defRPr/>
            </a:pPr>
            <a:r>
              <a:rPr lang="en-US" sz="1100" dirty="0">
                <a:latin typeface="Calibri" pitchFamily="34" charset="0"/>
              </a:rPr>
              <a:t>The main features of the SmartALPHA® Business Cycle Indexes can be summarized in three points:</a:t>
            </a:r>
          </a:p>
          <a:p>
            <a:pPr eaLnBrk="1" hangingPunct="1">
              <a:defRPr/>
            </a:pPr>
            <a:endParaRPr lang="en-US" sz="1100" dirty="0">
              <a:latin typeface="Calibri" pitchFamily="34" charset="0"/>
            </a:endParaRPr>
          </a:p>
          <a:p>
            <a:pPr marL="171452" indent="-171452" eaLnBrk="1" hangingPunct="1">
              <a:buFont typeface="Arial" pitchFamily="34" charset="0"/>
              <a:buChar char="•"/>
              <a:defRPr/>
            </a:pPr>
            <a:r>
              <a:rPr lang="en-US" sz="1100" dirty="0">
                <a:latin typeface="Calibri" pitchFamily="34" charset="0"/>
              </a:rPr>
              <a:t>Dynamic</a:t>
            </a:r>
          </a:p>
          <a:p>
            <a:pPr marL="171452" indent="-171452" eaLnBrk="1" hangingPunct="1">
              <a:buFont typeface="Arial" pitchFamily="34" charset="0"/>
              <a:buChar char="•"/>
              <a:defRPr/>
            </a:pPr>
            <a:r>
              <a:rPr lang="en-US" sz="1100" dirty="0">
                <a:latin typeface="Calibri" pitchFamily="34" charset="0"/>
              </a:rPr>
              <a:t>Alpha-seeking</a:t>
            </a:r>
          </a:p>
          <a:p>
            <a:pPr marL="171452" indent="-171452" eaLnBrk="1" hangingPunct="1">
              <a:buFont typeface="Arial" pitchFamily="34" charset="0"/>
              <a:buChar char="•"/>
              <a:defRPr/>
            </a:pPr>
            <a:r>
              <a:rPr lang="en-US" sz="1100" dirty="0">
                <a:latin typeface="Calibri" pitchFamily="34" charset="0"/>
              </a:rPr>
              <a:t>Efficient</a:t>
            </a:r>
          </a:p>
          <a:p>
            <a:pPr eaLnBrk="1" hangingPunct="1">
              <a:defRPr/>
            </a:pPr>
            <a:endParaRPr lang="en-US" sz="1100" dirty="0">
              <a:latin typeface="Calibri" pitchFamily="34" charset="0"/>
            </a:endParaRPr>
          </a:p>
          <a:p>
            <a:pPr>
              <a:defRPr/>
            </a:pPr>
            <a:r>
              <a:rPr lang="en-US" sz="1100" b="1" dirty="0">
                <a:latin typeface="Calibri" pitchFamily="34" charset="0"/>
              </a:rPr>
              <a:t>Dynamic</a:t>
            </a:r>
            <a:r>
              <a:rPr lang="en-US" sz="1100" dirty="0">
                <a:latin typeface="Calibri" pitchFamily="34" charset="0"/>
              </a:rPr>
              <a:t>. The goal of active managers is to generate returns greater than their benchmarks. A portfolio strategy or index holding all the stocks in the same proportions as its benchmark is, by definition, a passive strategy. Thus, an active strategy can only add value by deviating from his benchmark index. Two methods of achieving this include stock selection and factor timing. Stock selection involves active bets on individual stocks. Factor timing, also known as tactical asset allocation, involves time-varying bets on sectors or styles.</a:t>
            </a:r>
          </a:p>
          <a:p>
            <a:pPr>
              <a:defRPr/>
            </a:pPr>
            <a:endParaRPr lang="en-US" sz="1100" dirty="0">
              <a:latin typeface="Calibri" pitchFamily="34" charset="0"/>
            </a:endParaRPr>
          </a:p>
          <a:p>
            <a:pPr>
              <a:defRPr/>
            </a:pPr>
            <a:r>
              <a:rPr lang="en-US" sz="1100" dirty="0">
                <a:latin typeface="Calibri" pitchFamily="34" charset="0"/>
              </a:rPr>
              <a:t>Figure 7 illustrates a method that captures both the magnitude and type of active management. Active share is a proxy for stock selection, while tracking error is a proxy for tactical allocation. Active share represents the share of portfolio holdings that differ from the benchmark index holdings, placing equal weight on all active bets regardless of diversification and thus emphasizing stock selection.</a:t>
            </a:r>
            <a:r>
              <a:rPr lang="en-US" sz="1100" baseline="30000" dirty="0">
                <a:latin typeface="Calibri" pitchFamily="34" charset="0"/>
              </a:rPr>
              <a:t>7</a:t>
            </a:r>
          </a:p>
          <a:p>
            <a:pPr>
              <a:defRPr/>
            </a:pPr>
            <a:endParaRPr lang="en-US" sz="1100" baseline="30000" dirty="0">
              <a:latin typeface="Calibri" pitchFamily="34" charset="0"/>
            </a:endParaRPr>
          </a:p>
          <a:p>
            <a:pPr>
              <a:defRPr/>
            </a:pPr>
            <a:endParaRPr lang="en-US" sz="1100" baseline="30000" dirty="0">
              <a:latin typeface="Calibri" pitchFamily="34" charset="0"/>
            </a:endParaRPr>
          </a:p>
          <a:p>
            <a:pPr>
              <a:defRPr/>
            </a:pPr>
            <a:r>
              <a:rPr lang="en-US" sz="1100" dirty="0">
                <a:latin typeface="Calibri" pitchFamily="34" charset="0"/>
              </a:rPr>
              <a:t>Figure 7. Active Management Analysis Framework</a:t>
            </a:r>
          </a:p>
        </p:txBody>
      </p:sp>
      <p:sp>
        <p:nvSpPr>
          <p:cNvPr id="7191" name="TextBox 10">
            <a:extLst>
              <a:ext uri="{FF2B5EF4-FFF2-40B4-BE49-F238E27FC236}">
                <a16:creationId xmlns:a16="http://schemas.microsoft.com/office/drawing/2014/main" id="{301B16C8-99F4-4F37-ACCB-305252964438}"/>
              </a:ext>
            </a:extLst>
          </p:cNvPr>
          <p:cNvSpPr txBox="1">
            <a:spLocks noChangeArrowheads="1"/>
          </p:cNvSpPr>
          <p:nvPr/>
        </p:nvSpPr>
        <p:spPr bwMode="auto">
          <a:xfrm>
            <a:off x="3965574" y="457200"/>
            <a:ext cx="3411537" cy="454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Tracking error measures the volatility of portfolio return around a benchmark index, thus emphasizing exposure to systematic factor risk (such as sector and industry exposure). Strategies that emphasize stock selection while maintaining neutral exposures to sectors and style factors reside in the upper left corner of the scatter in Figure 7 (diversified stock picks). Conversely, strategies that emphasize sector and style allocation without betting on individual stocks reside in the lower right corner of the scatter (factor bets). Passive, index–type strategies take no active bets and reside in the lower left corner (pure indexing). Strategies that emphasize both stock selection and sector allocation reside in the upper right quadrant (concentrated stock picks).</a:t>
            </a:r>
            <a:endParaRPr lang="en-US" altLang="en-US" sz="1100" baseline="300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Only a small minority of mutual funds display an active share above 80% and very few funds have generated a tracking error above 10%.</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With an active share around 90% and a tracking error above 8%, the SmartALPHA® indexes are prominently dynamic indexes designed to add value through both stock selection and sector allocation.</a:t>
            </a:r>
            <a:r>
              <a:rPr lang="en-US" altLang="en-US" sz="1100" baseline="30000" dirty="0">
                <a:latin typeface="Calibri" panose="020F0502020204030204" pitchFamily="34" charset="0"/>
              </a:rPr>
              <a:t>8</a:t>
            </a:r>
            <a:endParaRPr lang="en-US" altLang="en-US" sz="1100" dirty="0">
              <a:latin typeface="Calibri" panose="020F0502020204030204" pitchFamily="34" charset="0"/>
            </a:endParaRPr>
          </a:p>
          <a:p>
            <a:pPr eaLnBrk="1" hangingPunct="1"/>
            <a:endParaRPr lang="en-US" altLang="en-US" sz="1100" baseline="30000" dirty="0">
              <a:latin typeface="Calibri" pitchFamily="34" charset="0"/>
            </a:endParaRPr>
          </a:p>
          <a:p>
            <a:pPr eaLnBrk="1" hangingPunct="1"/>
            <a:endParaRPr lang="en-US" altLang="en-US" sz="1100" baseline="30000" dirty="0">
              <a:latin typeface="Calibri" pitchFamily="34" charset="0"/>
            </a:endParaRPr>
          </a:p>
          <a:p>
            <a:pPr eaLnBrk="1" hangingPunct="1"/>
            <a:r>
              <a:rPr lang="fr-FR" altLang="en-US" sz="1100" dirty="0">
                <a:latin typeface="Calibri" panose="020F0502020204030204" pitchFamily="34" charset="0"/>
              </a:rPr>
              <a:t>Figure 8. Dynamic </a:t>
            </a:r>
            <a:r>
              <a:rPr lang="fr-FR" altLang="en-US" sz="1100" dirty="0" err="1">
                <a:latin typeface="Calibri" panose="020F0502020204030204" pitchFamily="34" charset="0"/>
              </a:rPr>
              <a:t>Exposure</a:t>
            </a:r>
            <a:r>
              <a:rPr lang="fr-FR" altLang="en-US" sz="1100" dirty="0">
                <a:latin typeface="Calibri" panose="020F0502020204030204" pitchFamily="34" charset="0"/>
              </a:rPr>
              <a:t> vs. S&amp;P 500</a:t>
            </a:r>
            <a:endParaRPr lang="en-US" altLang="en-US" sz="1100" dirty="0">
              <a:latin typeface="Calibri" panose="020F0502020204030204" pitchFamily="34" charset="0"/>
            </a:endParaRPr>
          </a:p>
        </p:txBody>
      </p:sp>
      <p:grpSp>
        <p:nvGrpSpPr>
          <p:cNvPr id="7192" name="Group 5">
            <a:extLst>
              <a:ext uri="{FF2B5EF4-FFF2-40B4-BE49-F238E27FC236}">
                <a16:creationId xmlns:a16="http://schemas.microsoft.com/office/drawing/2014/main" id="{5D98AA4A-72D6-43A6-BF94-24576D150CA1}"/>
              </a:ext>
            </a:extLst>
          </p:cNvPr>
          <p:cNvGrpSpPr>
            <a:grpSpLocks/>
          </p:cNvGrpSpPr>
          <p:nvPr/>
        </p:nvGrpSpPr>
        <p:grpSpPr bwMode="auto">
          <a:xfrm>
            <a:off x="685800" y="5486400"/>
            <a:ext cx="2855912" cy="2147747"/>
            <a:chOff x="304800" y="5777054"/>
            <a:chExt cx="2855912" cy="2147746"/>
          </a:xfrm>
        </p:grpSpPr>
        <p:sp>
          <p:nvSpPr>
            <p:cNvPr id="7201" name="Text Box 12">
              <a:extLst>
                <a:ext uri="{FF2B5EF4-FFF2-40B4-BE49-F238E27FC236}">
                  <a16:creationId xmlns:a16="http://schemas.microsoft.com/office/drawing/2014/main" id="{4BF49B6C-3B5C-4533-9CA8-920560958562}"/>
                </a:ext>
              </a:extLst>
            </p:cNvPr>
            <p:cNvSpPr txBox="1">
              <a:spLocks noChangeArrowheads="1"/>
            </p:cNvSpPr>
            <p:nvPr/>
          </p:nvSpPr>
          <p:spPr bwMode="auto">
            <a:xfrm>
              <a:off x="304800" y="7391401"/>
              <a:ext cx="2819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a:latin typeface="Calibri" panose="020F0502020204030204" pitchFamily="34" charset="0"/>
                </a:rPr>
                <a:t>Source: Cremers and Petajisto (2009)</a:t>
              </a:r>
            </a:p>
          </p:txBody>
        </p:sp>
        <p:pic>
          <p:nvPicPr>
            <p:cNvPr id="7199" name="Picture 2">
              <a:extLst>
                <a:ext uri="{FF2B5EF4-FFF2-40B4-BE49-F238E27FC236}">
                  <a16:creationId xmlns:a16="http://schemas.microsoft.com/office/drawing/2014/main" id="{2F29FA23-D500-424F-8821-BF579723F2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5777054"/>
              <a:ext cx="2779712" cy="214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7197" name="Text Box 12">
            <a:extLst>
              <a:ext uri="{FF2B5EF4-FFF2-40B4-BE49-F238E27FC236}">
                <a16:creationId xmlns:a16="http://schemas.microsoft.com/office/drawing/2014/main" id="{F2E486A2-F8C2-4962-ABA3-0A3E19B830B5}"/>
              </a:ext>
            </a:extLst>
          </p:cNvPr>
          <p:cNvSpPr txBox="1">
            <a:spLocks noChangeArrowheads="1"/>
          </p:cNvSpPr>
          <p:nvPr/>
        </p:nvSpPr>
        <p:spPr bwMode="auto">
          <a:xfrm>
            <a:off x="4038601" y="7010400"/>
            <a:ext cx="289351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FactSet. As of 12/31/2020.</a:t>
            </a:r>
          </a:p>
        </p:txBody>
      </p:sp>
      <p:sp>
        <p:nvSpPr>
          <p:cNvPr id="7194" name="Text Box 12">
            <a:extLst>
              <a:ext uri="{FF2B5EF4-FFF2-40B4-BE49-F238E27FC236}">
                <a16:creationId xmlns:a16="http://schemas.microsoft.com/office/drawing/2014/main" id="{571EBB02-53F1-4FEA-B83F-E54976879FAE}"/>
              </a:ext>
            </a:extLst>
          </p:cNvPr>
          <p:cNvSpPr txBox="1">
            <a:spLocks noChangeArrowheads="1"/>
          </p:cNvSpPr>
          <p:nvPr/>
        </p:nvSpPr>
        <p:spPr bwMode="auto">
          <a:xfrm>
            <a:off x="797560" y="7633156"/>
            <a:ext cx="28194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t>
            </a:r>
            <a:r>
              <a:rPr lang="en-US" altLang="en-US" sz="800" dirty="0" err="1">
                <a:latin typeface="Calibri" panose="020F0502020204030204" pitchFamily="34" charset="0"/>
              </a:rPr>
              <a:t>Cremers</a:t>
            </a:r>
            <a:r>
              <a:rPr lang="en-US" altLang="en-US" sz="800" dirty="0">
                <a:latin typeface="Calibri" panose="020F0502020204030204" pitchFamily="34" charset="0"/>
              </a:rPr>
              <a:t> and </a:t>
            </a:r>
            <a:r>
              <a:rPr lang="en-US" altLang="en-US" sz="800" dirty="0" err="1">
                <a:latin typeface="Calibri" panose="020F0502020204030204" pitchFamily="34" charset="0"/>
              </a:rPr>
              <a:t>Petajisto</a:t>
            </a:r>
            <a:r>
              <a:rPr lang="en-US" altLang="en-US" sz="800" dirty="0">
                <a:latin typeface="Calibri" panose="020F0502020204030204" pitchFamily="34" charset="0"/>
              </a:rPr>
              <a:t> (2009)</a:t>
            </a:r>
          </a:p>
        </p:txBody>
      </p:sp>
      <p:pic>
        <p:nvPicPr>
          <p:cNvPr id="7" name="Picture 6">
            <a:extLst>
              <a:ext uri="{FF2B5EF4-FFF2-40B4-BE49-F238E27FC236}">
                <a16:creationId xmlns:a16="http://schemas.microsoft.com/office/drawing/2014/main" id="{59F8B80F-AB81-435A-AAE9-C4FFDD1EA5F4}"/>
              </a:ext>
            </a:extLst>
          </p:cNvPr>
          <p:cNvPicPr>
            <a:picLocks noChangeAspect="1"/>
          </p:cNvPicPr>
          <p:nvPr/>
        </p:nvPicPr>
        <p:blipFill>
          <a:blip r:embed="rId4"/>
          <a:stretch>
            <a:fillRect/>
          </a:stretch>
        </p:blipFill>
        <p:spPr>
          <a:xfrm>
            <a:off x="4053842" y="4800600"/>
            <a:ext cx="3014427" cy="2188847"/>
          </a:xfrm>
          <a:prstGeom prst="rect">
            <a:avLst/>
          </a:prstGeom>
        </p:spPr>
      </p:pic>
      <p:sp>
        <p:nvSpPr>
          <p:cNvPr id="28" name="Rectangle 27">
            <a:extLst>
              <a:ext uri="{FF2B5EF4-FFF2-40B4-BE49-F238E27FC236}">
                <a16:creationId xmlns:a16="http://schemas.microsoft.com/office/drawing/2014/main" id="{8BC36B6D-B366-46AB-ACAD-0D88A56B987A}"/>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9" name="Straight Connector 28">
            <a:extLst>
              <a:ext uri="{FF2B5EF4-FFF2-40B4-BE49-F238E27FC236}">
                <a16:creationId xmlns:a16="http://schemas.microsoft.com/office/drawing/2014/main" id="{2FF309DA-9E98-4519-BC2D-767D0094FE07}"/>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C271237E-7BF9-4339-99B0-792F53A25202}"/>
              </a:ext>
            </a:extLst>
          </p:cNvPr>
          <p:cNvPicPr>
            <a:picLocks noChangeAspect="1"/>
          </p:cNvPicPr>
          <p:nvPr/>
        </p:nvPicPr>
        <p:blipFill>
          <a:blip r:embed="rId5"/>
          <a:stretch>
            <a:fillRect/>
          </a:stretch>
        </p:blipFill>
        <p:spPr>
          <a:xfrm>
            <a:off x="297996" y="8734742"/>
            <a:ext cx="1571353" cy="3330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ext Box 24">
            <a:extLst>
              <a:ext uri="{FF2B5EF4-FFF2-40B4-BE49-F238E27FC236}">
                <a16:creationId xmlns:a16="http://schemas.microsoft.com/office/drawing/2014/main" id="{02A06527-EBA3-421A-B2B0-3BC7DBFC3976}"/>
              </a:ext>
            </a:extLst>
          </p:cNvPr>
          <p:cNvSpPr txBox="1">
            <a:spLocks noChangeArrowheads="1"/>
          </p:cNvSpPr>
          <p:nvPr/>
        </p:nvSpPr>
        <p:spPr bwMode="auto">
          <a:xfrm>
            <a:off x="6781800" y="883920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7</a:t>
            </a:r>
          </a:p>
        </p:txBody>
      </p:sp>
      <p:sp>
        <p:nvSpPr>
          <p:cNvPr id="8197" name="Line 82">
            <a:extLst>
              <a:ext uri="{FF2B5EF4-FFF2-40B4-BE49-F238E27FC236}">
                <a16:creationId xmlns:a16="http://schemas.microsoft.com/office/drawing/2014/main" id="{3FEBC774-F7D0-4A25-AF53-9637097A0D4F}"/>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198" name="Line 83">
            <a:extLst>
              <a:ext uri="{FF2B5EF4-FFF2-40B4-BE49-F238E27FC236}">
                <a16:creationId xmlns:a16="http://schemas.microsoft.com/office/drawing/2014/main" id="{82981D37-1F12-4784-B7A4-21BD41C7E0E6}"/>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199" name="Line 84">
            <a:extLst>
              <a:ext uri="{FF2B5EF4-FFF2-40B4-BE49-F238E27FC236}">
                <a16:creationId xmlns:a16="http://schemas.microsoft.com/office/drawing/2014/main" id="{14813EBF-059F-439B-9FFE-1B5774715B69}"/>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00" name="Line 85">
            <a:extLst>
              <a:ext uri="{FF2B5EF4-FFF2-40B4-BE49-F238E27FC236}">
                <a16:creationId xmlns:a16="http://schemas.microsoft.com/office/drawing/2014/main" id="{F466256F-B649-43A9-BE5E-68D08192E8F9}"/>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01" name="Line 86">
            <a:extLst>
              <a:ext uri="{FF2B5EF4-FFF2-40B4-BE49-F238E27FC236}">
                <a16:creationId xmlns:a16="http://schemas.microsoft.com/office/drawing/2014/main" id="{C507A785-2876-4F86-B140-76182117749F}"/>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202" name="Line 88">
            <a:extLst>
              <a:ext uri="{FF2B5EF4-FFF2-40B4-BE49-F238E27FC236}">
                <a16:creationId xmlns:a16="http://schemas.microsoft.com/office/drawing/2014/main" id="{EB83F072-C965-4712-AAEC-C800D6A30791}"/>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203" name="Line 89">
            <a:extLst>
              <a:ext uri="{FF2B5EF4-FFF2-40B4-BE49-F238E27FC236}">
                <a16:creationId xmlns:a16="http://schemas.microsoft.com/office/drawing/2014/main" id="{7FF3F5AB-134E-4149-8E9A-7E0FAC9B79CF}"/>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204" name="Line 90">
            <a:extLst>
              <a:ext uri="{FF2B5EF4-FFF2-40B4-BE49-F238E27FC236}">
                <a16:creationId xmlns:a16="http://schemas.microsoft.com/office/drawing/2014/main" id="{BA71D995-678F-4130-B04B-B507502EA15E}"/>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205" name="Line 92">
            <a:extLst>
              <a:ext uri="{FF2B5EF4-FFF2-40B4-BE49-F238E27FC236}">
                <a16:creationId xmlns:a16="http://schemas.microsoft.com/office/drawing/2014/main" id="{B0C3AEEF-E179-4E4A-A12D-41C34273CFF5}"/>
              </a:ext>
            </a:extLst>
          </p:cNvPr>
          <p:cNvSpPr>
            <a:spLocks noChangeShapeType="1"/>
          </p:cNvSpPr>
          <p:nvPr/>
        </p:nvSpPr>
        <p:spPr bwMode="auto">
          <a:xfrm>
            <a:off x="41925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8206" name="Line 93">
            <a:extLst>
              <a:ext uri="{FF2B5EF4-FFF2-40B4-BE49-F238E27FC236}">
                <a16:creationId xmlns:a16="http://schemas.microsoft.com/office/drawing/2014/main" id="{C6CFDE7A-C1C8-428E-9399-AF95B29EAC5F}"/>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07" name="Line 95">
            <a:extLst>
              <a:ext uri="{FF2B5EF4-FFF2-40B4-BE49-F238E27FC236}">
                <a16:creationId xmlns:a16="http://schemas.microsoft.com/office/drawing/2014/main" id="{A4EF3BEE-7901-4EE6-894B-8094106942BB}"/>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08" name="Line 97">
            <a:extLst>
              <a:ext uri="{FF2B5EF4-FFF2-40B4-BE49-F238E27FC236}">
                <a16:creationId xmlns:a16="http://schemas.microsoft.com/office/drawing/2014/main" id="{914F192C-BDFF-4000-9950-B5B66471B09F}"/>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09" name="Line 98">
            <a:extLst>
              <a:ext uri="{FF2B5EF4-FFF2-40B4-BE49-F238E27FC236}">
                <a16:creationId xmlns:a16="http://schemas.microsoft.com/office/drawing/2014/main" id="{6415ABFC-E476-4575-9D0D-8D533548FE8A}"/>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10" name="Line 99">
            <a:extLst>
              <a:ext uri="{FF2B5EF4-FFF2-40B4-BE49-F238E27FC236}">
                <a16:creationId xmlns:a16="http://schemas.microsoft.com/office/drawing/2014/main" id="{3DA0E50B-4DAC-4BDB-92DA-3EF9B23CB872}"/>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8212" name="TextBox 3">
            <a:extLst>
              <a:ext uri="{FF2B5EF4-FFF2-40B4-BE49-F238E27FC236}">
                <a16:creationId xmlns:a16="http://schemas.microsoft.com/office/drawing/2014/main" id="{7A398703-5C6A-4692-8458-9E7C002DAF95}"/>
              </a:ext>
            </a:extLst>
          </p:cNvPr>
          <p:cNvSpPr txBox="1">
            <a:spLocks noChangeArrowheads="1"/>
          </p:cNvSpPr>
          <p:nvPr/>
        </p:nvSpPr>
        <p:spPr bwMode="auto">
          <a:xfrm>
            <a:off x="457200" y="457200"/>
            <a:ext cx="3402013"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dirty="0">
                <a:latin typeface="Calibri" panose="020F0502020204030204" pitchFamily="34" charset="0"/>
              </a:rPr>
              <a:t>Alpha-Seeking. </a:t>
            </a:r>
            <a:r>
              <a:rPr lang="en-US" altLang="en-US" sz="1100" dirty="0">
                <a:latin typeface="Calibri" panose="020F0502020204030204" pitchFamily="34" charset="0"/>
              </a:rPr>
              <a:t>A high active share is not per se predictive of future performance. From an active management standpoint, what drives the active share of a portfolio is the strategy’s investment philosophy and process which are reflected in the fundamental characteristics of the portfolio.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Thus, a value strategy would be expected to hold stocks with significantly lower valuation ratios than the average market regardless of their holding size within a benchmark index. Ideally, investment merit should drive security selection and portfolio construction – not the holdings and sector composition of a benchmark. The SmartALPHA® approach focuses on financial attributes with demonstrated ability to generated excess performance and selects only the highest scoring stocks (i.e., the stocks with the greatest probability to out-perform).</a:t>
            </a:r>
          </a:p>
        </p:txBody>
      </p:sp>
      <p:sp>
        <p:nvSpPr>
          <p:cNvPr id="8213" name="TextBox 10">
            <a:extLst>
              <a:ext uri="{FF2B5EF4-FFF2-40B4-BE49-F238E27FC236}">
                <a16:creationId xmlns:a16="http://schemas.microsoft.com/office/drawing/2014/main" id="{EA45CF44-8E1C-4366-BAB8-8EE72770687B}"/>
              </a:ext>
            </a:extLst>
          </p:cNvPr>
          <p:cNvSpPr txBox="1">
            <a:spLocks noChangeArrowheads="1"/>
          </p:cNvSpPr>
          <p:nvPr/>
        </p:nvSpPr>
        <p:spPr bwMode="auto">
          <a:xfrm>
            <a:off x="3979863" y="457200"/>
            <a:ext cx="3402012" cy="2970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Figure 9 displays the performance of selected alpha factors from 1990 to 2020. The investment universe is comprised of large-cap, liquid U.S. stocks, selecting the equal-weighted top and bottom decile basket grouping based on the factor score. The decile baskets are rebalanced quarterly. Each factor captures a fundamental dimension: Profitability (ROIC), Value (FCF Yield), Leverage (FCF-to-Debt) and Growth (EPS revisions). The charts clearly display the significant outperformance achievable by building focused strategies based on alpha factors with demonstrated performance over an extended period.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The </a:t>
            </a:r>
            <a:r>
              <a:rPr lang="en-US" altLang="en-US" sz="1100" dirty="0" err="1">
                <a:latin typeface="Calibri" panose="020F0502020204030204" pitchFamily="34" charset="0"/>
              </a:rPr>
              <a:t>SmartALPHA</a:t>
            </a:r>
            <a:r>
              <a:rPr lang="en-US" altLang="en-US" sz="1100" dirty="0">
                <a:latin typeface="Calibri" panose="020F0502020204030204" pitchFamily="34" charset="0"/>
              </a:rPr>
              <a:t>® Indexes leverage the empirical evidence of alpha generation of selected fundamental factors and apply it to sector groupings (i.e., cyclical and defensive).  </a:t>
            </a:r>
          </a:p>
        </p:txBody>
      </p:sp>
      <p:sp>
        <p:nvSpPr>
          <p:cNvPr id="8221" name="Text Box 12">
            <a:extLst>
              <a:ext uri="{FF2B5EF4-FFF2-40B4-BE49-F238E27FC236}">
                <a16:creationId xmlns:a16="http://schemas.microsoft.com/office/drawing/2014/main" id="{92759B0E-2F62-4A40-832D-7A8E33E5808A}"/>
              </a:ext>
            </a:extLst>
          </p:cNvPr>
          <p:cNvSpPr txBox="1">
            <a:spLocks noChangeArrowheads="1"/>
          </p:cNvSpPr>
          <p:nvPr/>
        </p:nvSpPr>
        <p:spPr bwMode="auto">
          <a:xfrm>
            <a:off x="609600" y="8395156"/>
            <a:ext cx="41148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FactSet. Data period: 1/1/1991 – 12/31/2020</a:t>
            </a:r>
          </a:p>
        </p:txBody>
      </p:sp>
      <p:pic>
        <p:nvPicPr>
          <p:cNvPr id="5" name="Picture 4">
            <a:extLst>
              <a:ext uri="{FF2B5EF4-FFF2-40B4-BE49-F238E27FC236}">
                <a16:creationId xmlns:a16="http://schemas.microsoft.com/office/drawing/2014/main" id="{37C561EC-CDED-48F1-A8A7-78F75B219A10}"/>
              </a:ext>
            </a:extLst>
          </p:cNvPr>
          <p:cNvPicPr>
            <a:picLocks noChangeAspect="1"/>
          </p:cNvPicPr>
          <p:nvPr/>
        </p:nvPicPr>
        <p:blipFill>
          <a:blip r:embed="rId3"/>
          <a:stretch>
            <a:fillRect/>
          </a:stretch>
        </p:blipFill>
        <p:spPr>
          <a:xfrm>
            <a:off x="609600" y="3823156"/>
            <a:ext cx="3115428" cy="2262186"/>
          </a:xfrm>
          <a:prstGeom prst="rect">
            <a:avLst/>
          </a:prstGeom>
        </p:spPr>
      </p:pic>
      <p:pic>
        <p:nvPicPr>
          <p:cNvPr id="6" name="Picture 5">
            <a:extLst>
              <a:ext uri="{FF2B5EF4-FFF2-40B4-BE49-F238E27FC236}">
                <a16:creationId xmlns:a16="http://schemas.microsoft.com/office/drawing/2014/main" id="{DCCDAE89-FAD3-413A-ADBE-F45AFB1FA06E}"/>
              </a:ext>
            </a:extLst>
          </p:cNvPr>
          <p:cNvPicPr>
            <a:picLocks noChangeAspect="1"/>
          </p:cNvPicPr>
          <p:nvPr/>
        </p:nvPicPr>
        <p:blipFill>
          <a:blip r:embed="rId4"/>
          <a:stretch>
            <a:fillRect/>
          </a:stretch>
        </p:blipFill>
        <p:spPr>
          <a:xfrm>
            <a:off x="3737118" y="6115109"/>
            <a:ext cx="3130267" cy="2272961"/>
          </a:xfrm>
          <a:prstGeom prst="rect">
            <a:avLst/>
          </a:prstGeom>
        </p:spPr>
      </p:pic>
      <p:pic>
        <p:nvPicPr>
          <p:cNvPr id="7" name="Picture 6">
            <a:extLst>
              <a:ext uri="{FF2B5EF4-FFF2-40B4-BE49-F238E27FC236}">
                <a16:creationId xmlns:a16="http://schemas.microsoft.com/office/drawing/2014/main" id="{4C725F35-95FB-4245-817B-18CC566D0144}"/>
              </a:ext>
            </a:extLst>
          </p:cNvPr>
          <p:cNvPicPr>
            <a:picLocks noChangeAspect="1"/>
          </p:cNvPicPr>
          <p:nvPr/>
        </p:nvPicPr>
        <p:blipFill>
          <a:blip r:embed="rId5"/>
          <a:stretch>
            <a:fillRect/>
          </a:stretch>
        </p:blipFill>
        <p:spPr>
          <a:xfrm>
            <a:off x="609600" y="6111417"/>
            <a:ext cx="3115430" cy="2262187"/>
          </a:xfrm>
          <a:prstGeom prst="rect">
            <a:avLst/>
          </a:prstGeom>
        </p:spPr>
      </p:pic>
      <p:pic>
        <p:nvPicPr>
          <p:cNvPr id="8" name="Picture 7">
            <a:extLst>
              <a:ext uri="{FF2B5EF4-FFF2-40B4-BE49-F238E27FC236}">
                <a16:creationId xmlns:a16="http://schemas.microsoft.com/office/drawing/2014/main" id="{946CFBDD-1670-40F9-8A91-4446753D8C65}"/>
              </a:ext>
            </a:extLst>
          </p:cNvPr>
          <p:cNvPicPr>
            <a:picLocks noChangeAspect="1"/>
          </p:cNvPicPr>
          <p:nvPr/>
        </p:nvPicPr>
        <p:blipFill>
          <a:blip r:embed="rId6"/>
          <a:stretch>
            <a:fillRect/>
          </a:stretch>
        </p:blipFill>
        <p:spPr>
          <a:xfrm>
            <a:off x="3737118" y="3823156"/>
            <a:ext cx="3130267" cy="2272960"/>
          </a:xfrm>
          <a:prstGeom prst="rect">
            <a:avLst/>
          </a:prstGeom>
        </p:spPr>
      </p:pic>
      <p:sp>
        <p:nvSpPr>
          <p:cNvPr id="38" name="TextBox 37">
            <a:extLst>
              <a:ext uri="{FF2B5EF4-FFF2-40B4-BE49-F238E27FC236}">
                <a16:creationId xmlns:a16="http://schemas.microsoft.com/office/drawing/2014/main" id="{F81911CF-4EA7-43AB-8979-78ED030D9D8C}"/>
              </a:ext>
            </a:extLst>
          </p:cNvPr>
          <p:cNvSpPr txBox="1"/>
          <p:nvPr/>
        </p:nvSpPr>
        <p:spPr>
          <a:xfrm>
            <a:off x="533400" y="3518356"/>
            <a:ext cx="6224585" cy="261610"/>
          </a:xfrm>
          <a:prstGeom prst="rect">
            <a:avLst/>
          </a:prstGeom>
          <a:noFill/>
        </p:spPr>
        <p:txBody>
          <a:bodyPr wrap="square">
            <a:spAutoFit/>
          </a:bodyPr>
          <a:lstStyle/>
          <a:p>
            <a:pPr eaLnBrk="1" hangingPunct="1"/>
            <a:r>
              <a:rPr lang="en-US" altLang="en-US" sz="1100" dirty="0">
                <a:latin typeface="Calibri" panose="020F0502020204030204" pitchFamily="34" charset="0"/>
              </a:rPr>
              <a:t>Figure 9. Selected Alpha-Factors – Growth of $1 Invested in Top and Bottom Decile Factor Baskets</a:t>
            </a:r>
            <a:endParaRPr lang="en-US" sz="1100" dirty="0"/>
          </a:p>
        </p:txBody>
      </p:sp>
      <p:sp>
        <p:nvSpPr>
          <p:cNvPr id="25" name="Rectangle 24">
            <a:extLst>
              <a:ext uri="{FF2B5EF4-FFF2-40B4-BE49-F238E27FC236}">
                <a16:creationId xmlns:a16="http://schemas.microsoft.com/office/drawing/2014/main" id="{2A3A5BE5-F59E-4647-8372-811D873817AF}"/>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6" name="Straight Connector 25">
            <a:extLst>
              <a:ext uri="{FF2B5EF4-FFF2-40B4-BE49-F238E27FC236}">
                <a16:creationId xmlns:a16="http://schemas.microsoft.com/office/drawing/2014/main" id="{92E41867-0F09-4260-A405-8302525A9B0B}"/>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E23E8388-FB72-4253-BCB3-AEEA7DF83980}"/>
              </a:ext>
            </a:extLst>
          </p:cNvPr>
          <p:cNvPicPr>
            <a:picLocks noChangeAspect="1"/>
          </p:cNvPicPr>
          <p:nvPr/>
        </p:nvPicPr>
        <p:blipFill>
          <a:blip r:embed="rId7"/>
          <a:stretch>
            <a:fillRect/>
          </a:stretch>
        </p:blipFill>
        <p:spPr>
          <a:xfrm>
            <a:off x="297996" y="8734742"/>
            <a:ext cx="1571353" cy="33305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3">
            <a:extLst>
              <a:ext uri="{FF2B5EF4-FFF2-40B4-BE49-F238E27FC236}">
                <a16:creationId xmlns:a16="http://schemas.microsoft.com/office/drawing/2014/main" id="{F325B043-9360-4B6D-8E37-B431FD6B0593}"/>
              </a:ext>
            </a:extLst>
          </p:cNvPr>
          <p:cNvSpPr txBox="1">
            <a:spLocks noChangeArrowheads="1"/>
          </p:cNvSpPr>
          <p:nvPr/>
        </p:nvSpPr>
        <p:spPr bwMode="auto">
          <a:xfrm>
            <a:off x="457200" y="519797"/>
            <a:ext cx="3319463" cy="7201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dirty="0">
                <a:latin typeface="Calibri" panose="020F0502020204030204" pitchFamily="34" charset="0"/>
              </a:rPr>
              <a:t>Efficient. </a:t>
            </a:r>
            <a:r>
              <a:rPr lang="en-US" altLang="en-US" sz="1100" dirty="0">
                <a:latin typeface="Calibri" panose="020F0502020204030204" pitchFamily="34" charset="0"/>
              </a:rPr>
              <a:t>The four indexes exhibit relatively low cross-correlations of excess returns. Figure 11 reports the correlation of monthly returns in excess of the S&amp;P 500.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Figure 11. Correlation of Monthly Excess Returns</a:t>
            </a: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 </a:t>
            </a: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With exception of the two defensive indexes, the cross-correlation figures are low or negative, thus highlighting the distinctive return patterns of the four strategies. Importantly, as shown on page 5, the performance patterns are linked to the macro backdrop with each index excelling in specific stages of the economic cycle. In addition, the combination of high expected alpha and low cross-correlations imply that efficiency can be enhanced by blending the strategies.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This distinct performance pattern is the direct result of the methodology that divides the universe into two mutually exclusive groups – cyclical and defensive - and applies two diametrically opposed factors – growth and value – to create the four indexes. This diversity can be quantified and visualized in Figure 12 as the geometric distance among the four strategies on a two-dimensional plane with x (horizontal axis) being the cyclical-defensive dimension and y (vertical axis) the growth-value dimension.</a:t>
            </a:r>
            <a:r>
              <a:rPr lang="en-US" altLang="en-US" sz="1100" baseline="30000" dirty="0">
                <a:latin typeface="Calibri" panose="020F0502020204030204" pitchFamily="34" charset="0"/>
              </a:rPr>
              <a:t>12</a:t>
            </a:r>
            <a:endParaRPr lang="en-US" altLang="en-US" sz="1100" dirty="0">
              <a:solidFill>
                <a:srgbClr val="FF0000"/>
              </a:solidFill>
              <a:latin typeface="Calibri" panose="020F0502020204030204" pitchFamily="34" charset="0"/>
            </a:endParaRPr>
          </a:p>
        </p:txBody>
      </p:sp>
      <p:sp>
        <p:nvSpPr>
          <p:cNvPr id="9219" name="Text Box 24">
            <a:extLst>
              <a:ext uri="{FF2B5EF4-FFF2-40B4-BE49-F238E27FC236}">
                <a16:creationId xmlns:a16="http://schemas.microsoft.com/office/drawing/2014/main" id="{40717A3C-FC2B-4070-B6E5-458BEAAAB4D5}"/>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8</a:t>
            </a:r>
          </a:p>
        </p:txBody>
      </p:sp>
      <p:sp>
        <p:nvSpPr>
          <p:cNvPr id="9220" name="Line 82">
            <a:extLst>
              <a:ext uri="{FF2B5EF4-FFF2-40B4-BE49-F238E27FC236}">
                <a16:creationId xmlns:a16="http://schemas.microsoft.com/office/drawing/2014/main" id="{EFFD63E2-FC06-40BC-954D-E29A5E57946C}"/>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1" name="Line 83">
            <a:extLst>
              <a:ext uri="{FF2B5EF4-FFF2-40B4-BE49-F238E27FC236}">
                <a16:creationId xmlns:a16="http://schemas.microsoft.com/office/drawing/2014/main" id="{914C65BA-416B-4154-8662-D3F90C28E040}"/>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2" name="Line 84">
            <a:extLst>
              <a:ext uri="{FF2B5EF4-FFF2-40B4-BE49-F238E27FC236}">
                <a16:creationId xmlns:a16="http://schemas.microsoft.com/office/drawing/2014/main" id="{D5D94FDA-8F4B-4001-8095-262F2540409D}"/>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23" name="Line 85">
            <a:extLst>
              <a:ext uri="{FF2B5EF4-FFF2-40B4-BE49-F238E27FC236}">
                <a16:creationId xmlns:a16="http://schemas.microsoft.com/office/drawing/2014/main" id="{8340A021-4DEE-4ACC-84A6-3AEFB4F34FF7}"/>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24" name="Line 86">
            <a:extLst>
              <a:ext uri="{FF2B5EF4-FFF2-40B4-BE49-F238E27FC236}">
                <a16:creationId xmlns:a16="http://schemas.microsoft.com/office/drawing/2014/main" id="{A524F2CD-D899-45A0-A6C5-AA3F8E2C19F9}"/>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5" name="Line 88">
            <a:extLst>
              <a:ext uri="{FF2B5EF4-FFF2-40B4-BE49-F238E27FC236}">
                <a16:creationId xmlns:a16="http://schemas.microsoft.com/office/drawing/2014/main" id="{7DEDC202-8802-4341-8F68-AC6E1D78AA7D}"/>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6" name="Line 89">
            <a:extLst>
              <a:ext uri="{FF2B5EF4-FFF2-40B4-BE49-F238E27FC236}">
                <a16:creationId xmlns:a16="http://schemas.microsoft.com/office/drawing/2014/main" id="{000F150A-B330-48C6-A2C5-743C55403314}"/>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7" name="Line 90">
            <a:extLst>
              <a:ext uri="{FF2B5EF4-FFF2-40B4-BE49-F238E27FC236}">
                <a16:creationId xmlns:a16="http://schemas.microsoft.com/office/drawing/2014/main" id="{4B8C17F5-E068-4FDF-B390-AEF1BC1B26C1}"/>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8" name="Line 91">
            <a:extLst>
              <a:ext uri="{FF2B5EF4-FFF2-40B4-BE49-F238E27FC236}">
                <a16:creationId xmlns:a16="http://schemas.microsoft.com/office/drawing/2014/main" id="{EA5CD746-D28D-4238-8C72-A3CB0B40B7F3}"/>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29" name="Line 92">
            <a:extLst>
              <a:ext uri="{FF2B5EF4-FFF2-40B4-BE49-F238E27FC236}">
                <a16:creationId xmlns:a16="http://schemas.microsoft.com/office/drawing/2014/main" id="{17AC5C54-C1A0-46CF-AE44-B961526171A3}"/>
              </a:ext>
            </a:extLst>
          </p:cNvPr>
          <p:cNvSpPr>
            <a:spLocks noChangeShapeType="1"/>
          </p:cNvSpPr>
          <p:nvPr/>
        </p:nvSpPr>
        <p:spPr bwMode="auto">
          <a:xfrm>
            <a:off x="41925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9230" name="Line 93">
            <a:extLst>
              <a:ext uri="{FF2B5EF4-FFF2-40B4-BE49-F238E27FC236}">
                <a16:creationId xmlns:a16="http://schemas.microsoft.com/office/drawing/2014/main" id="{3F5467E8-E8DE-4B4A-94AB-0180B8BCF0E1}"/>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1" name="Line 95">
            <a:extLst>
              <a:ext uri="{FF2B5EF4-FFF2-40B4-BE49-F238E27FC236}">
                <a16:creationId xmlns:a16="http://schemas.microsoft.com/office/drawing/2014/main" id="{FF3A7135-469A-40BD-8BE4-32B708730654}"/>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2" name="Line 97">
            <a:extLst>
              <a:ext uri="{FF2B5EF4-FFF2-40B4-BE49-F238E27FC236}">
                <a16:creationId xmlns:a16="http://schemas.microsoft.com/office/drawing/2014/main" id="{BA9057D8-5189-4F23-B9A2-9B3618F832CF}"/>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3" name="Line 98">
            <a:extLst>
              <a:ext uri="{FF2B5EF4-FFF2-40B4-BE49-F238E27FC236}">
                <a16:creationId xmlns:a16="http://schemas.microsoft.com/office/drawing/2014/main" id="{DB5D1DA1-F135-4369-94E8-FE71CBBA7C5E}"/>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4" name="Line 99">
            <a:extLst>
              <a:ext uri="{FF2B5EF4-FFF2-40B4-BE49-F238E27FC236}">
                <a16:creationId xmlns:a16="http://schemas.microsoft.com/office/drawing/2014/main" id="{E7047EE8-0B9C-48E1-A15E-989E0B565901}"/>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5" name="Line 100">
            <a:extLst>
              <a:ext uri="{FF2B5EF4-FFF2-40B4-BE49-F238E27FC236}">
                <a16:creationId xmlns:a16="http://schemas.microsoft.com/office/drawing/2014/main" id="{B067C631-01AF-4D36-86C0-91FC2374D42F}"/>
              </a:ext>
            </a:extLst>
          </p:cNvPr>
          <p:cNvSpPr>
            <a:spLocks noChangeShapeType="1"/>
          </p:cNvSpPr>
          <p:nvPr/>
        </p:nvSpPr>
        <p:spPr bwMode="auto">
          <a:xfrm>
            <a:off x="4949827" y="6677025"/>
            <a:ext cx="10779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36" name="Line 101">
            <a:extLst>
              <a:ext uri="{FF2B5EF4-FFF2-40B4-BE49-F238E27FC236}">
                <a16:creationId xmlns:a16="http://schemas.microsoft.com/office/drawing/2014/main" id="{3BC5F3AE-72B0-4029-90AE-C4B9EC5FA497}"/>
              </a:ext>
            </a:extLst>
          </p:cNvPr>
          <p:cNvSpPr>
            <a:spLocks noChangeShapeType="1"/>
          </p:cNvSpPr>
          <p:nvPr/>
        </p:nvSpPr>
        <p:spPr bwMode="auto">
          <a:xfrm>
            <a:off x="6027738" y="6677025"/>
            <a:ext cx="7175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9288" name="Text Box 12">
            <a:extLst>
              <a:ext uri="{FF2B5EF4-FFF2-40B4-BE49-F238E27FC236}">
                <a16:creationId xmlns:a16="http://schemas.microsoft.com/office/drawing/2014/main" id="{163B5FBC-6F97-457A-BEE1-3B71BC7ADD64}"/>
              </a:ext>
            </a:extLst>
          </p:cNvPr>
          <p:cNvSpPr txBox="1">
            <a:spLocks noChangeArrowheads="1"/>
          </p:cNvSpPr>
          <p:nvPr/>
        </p:nvSpPr>
        <p:spPr bwMode="auto">
          <a:xfrm>
            <a:off x="533400" y="3657600"/>
            <a:ext cx="2684461"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ts val="0"/>
              </a:spcBef>
            </a:pPr>
            <a:r>
              <a:rPr lang="en-US" altLang="en-US" sz="800" dirty="0">
                <a:latin typeface="Calibri" panose="020F0502020204030204" pitchFamily="34" charset="0"/>
              </a:rPr>
              <a:t>Source: Alpha Quant Models, S&amp;P Dow Jones Indices</a:t>
            </a:r>
          </a:p>
          <a:p>
            <a:pPr eaLnBrk="1" hangingPunct="1">
              <a:spcBef>
                <a:spcPts val="0"/>
              </a:spcBef>
            </a:pPr>
            <a:r>
              <a:rPr lang="en-US" altLang="en-US" sz="800" dirty="0">
                <a:latin typeface="Calibri" panose="020F0502020204030204" pitchFamily="34" charset="0"/>
              </a:rPr>
              <a:t>Data period: 1/1/1991 – 12/31/2020 </a:t>
            </a:r>
          </a:p>
        </p:txBody>
      </p:sp>
      <p:graphicFrame>
        <p:nvGraphicFramePr>
          <p:cNvPr id="35" name="Table 34">
            <a:extLst>
              <a:ext uri="{FF2B5EF4-FFF2-40B4-BE49-F238E27FC236}">
                <a16:creationId xmlns:a16="http://schemas.microsoft.com/office/drawing/2014/main" id="{DF9E4D17-9F36-42D0-A19C-9EF0CFD996D2}"/>
              </a:ext>
            </a:extLst>
          </p:cNvPr>
          <p:cNvGraphicFramePr>
            <a:graphicFrameLocks noGrp="1"/>
          </p:cNvGraphicFramePr>
          <p:nvPr>
            <p:extLst>
              <p:ext uri="{D42A27DB-BD31-4B8C-83A1-F6EECF244321}">
                <p14:modId xmlns:p14="http://schemas.microsoft.com/office/powerpoint/2010/main" val="587422702"/>
              </p:ext>
            </p:extLst>
          </p:nvPr>
        </p:nvGraphicFramePr>
        <p:xfrm>
          <a:off x="533400" y="1569858"/>
          <a:ext cx="2894012" cy="2087742"/>
        </p:xfrm>
        <a:graphic>
          <a:graphicData uri="http://schemas.openxmlformats.org/drawingml/2006/table">
            <a:tbl>
              <a:tblPr firstRow="1" bandRow="1">
                <a:tableStyleId>{5C22544A-7EE6-4342-B048-85BDC9FD1C3A}</a:tableStyleId>
              </a:tblPr>
              <a:tblGrid>
                <a:gridCol w="757466">
                  <a:extLst>
                    <a:ext uri="{9D8B030D-6E8A-4147-A177-3AD203B41FA5}">
                      <a16:colId xmlns:a16="http://schemas.microsoft.com/office/drawing/2014/main" val="20000"/>
                    </a:ext>
                  </a:extLst>
                </a:gridCol>
                <a:gridCol w="461734">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84052">
                  <a:extLst>
                    <a:ext uri="{9D8B030D-6E8A-4147-A177-3AD203B41FA5}">
                      <a16:colId xmlns:a16="http://schemas.microsoft.com/office/drawing/2014/main" val="20003"/>
                    </a:ext>
                  </a:extLst>
                </a:gridCol>
                <a:gridCol w="557360">
                  <a:extLst>
                    <a:ext uri="{9D8B030D-6E8A-4147-A177-3AD203B41FA5}">
                      <a16:colId xmlns:a16="http://schemas.microsoft.com/office/drawing/2014/main" val="20004"/>
                    </a:ext>
                  </a:extLst>
                </a:gridCol>
              </a:tblGrid>
              <a:tr h="556251">
                <a:tc>
                  <a:txBody>
                    <a:bodyPr/>
                    <a:lstStyle/>
                    <a:p>
                      <a:pPr algn="ctr"/>
                      <a:endParaRPr lang="en-US" sz="900" b="0" baseline="0" dirty="0">
                        <a:solidFill>
                          <a:schemeClr val="tx1"/>
                        </a:solidFill>
                        <a:latin typeface="Calibri" pitchFamily="34" charset="0"/>
                      </a:endParaRPr>
                    </a:p>
                  </a:txBody>
                  <a:tcPr marL="91469" marR="91469" marT="45691" marB="45691">
                    <a:solidFill>
                      <a:schemeClr val="accent1">
                        <a:lumMod val="40000"/>
                        <a:lumOff val="60000"/>
                      </a:schemeClr>
                    </a:solidFill>
                  </a:tcPr>
                </a:tc>
                <a:tc>
                  <a:txBody>
                    <a:bodyPr/>
                    <a:lstStyle/>
                    <a:p>
                      <a:pPr algn="ctr" fontAlgn="b"/>
                      <a:r>
                        <a:rPr lang="en-US" sz="900" b="0" i="0" u="none" strike="noStrike" baseline="0" dirty="0">
                          <a:solidFill>
                            <a:schemeClr val="tx1"/>
                          </a:solidFill>
                          <a:effectLst/>
                          <a:latin typeface="Calibri" pitchFamily="34" charset="0"/>
                        </a:rPr>
                        <a:t>Cyclical Growth</a:t>
                      </a:r>
                    </a:p>
                  </a:txBody>
                  <a:tcPr marL="7623" marR="7623" marT="7611" marB="0" anchor="ctr">
                    <a:solidFill>
                      <a:schemeClr val="accent1">
                        <a:lumMod val="40000"/>
                        <a:lumOff val="60000"/>
                      </a:schemeClr>
                    </a:solidFill>
                  </a:tcPr>
                </a:tc>
                <a:tc>
                  <a:txBody>
                    <a:bodyPr/>
                    <a:lstStyle/>
                    <a:p>
                      <a:pPr algn="ctr" fontAlgn="b"/>
                      <a:r>
                        <a:rPr lang="en-US" sz="900" b="0" i="0" u="none" strike="noStrike" baseline="0" dirty="0">
                          <a:solidFill>
                            <a:schemeClr val="tx1"/>
                          </a:solidFill>
                          <a:effectLst/>
                          <a:latin typeface="Calibri" pitchFamily="34" charset="0"/>
                        </a:rPr>
                        <a:t>Cyclical Value</a:t>
                      </a:r>
                    </a:p>
                  </a:txBody>
                  <a:tcPr marL="7623" marR="7623" marT="7611" marB="0" anchor="ctr">
                    <a:solidFill>
                      <a:schemeClr val="accent1">
                        <a:lumMod val="40000"/>
                        <a:lumOff val="60000"/>
                      </a:schemeClr>
                    </a:solidFill>
                  </a:tcPr>
                </a:tc>
                <a:tc>
                  <a:txBody>
                    <a:bodyPr/>
                    <a:lstStyle/>
                    <a:p>
                      <a:pPr marL="0" algn="ctr" defTabSz="914400" rtl="0" eaLnBrk="1" fontAlgn="b" latinLnBrk="0" hangingPunct="1"/>
                      <a:endParaRPr lang="en-US" sz="900" b="0" i="0" u="none" strike="noStrike" kern="1200" baseline="0" dirty="0">
                        <a:solidFill>
                          <a:schemeClr val="tx1"/>
                        </a:solidFill>
                        <a:effectLst/>
                        <a:latin typeface="Calibri" pitchFamily="34" charset="0"/>
                        <a:ea typeface="+mn-ea"/>
                        <a:cs typeface="+mn-cs"/>
                      </a:endParaRPr>
                    </a:p>
                    <a:p>
                      <a:pPr marL="0" algn="ctr" defTabSz="914400" rtl="0" eaLnBrk="1" fontAlgn="b" latinLnBrk="0" hangingPunct="1"/>
                      <a:r>
                        <a:rPr lang="en-US" sz="900" b="0" i="0" u="none" strike="noStrike" kern="1200" baseline="0" dirty="0">
                          <a:solidFill>
                            <a:schemeClr val="tx1"/>
                          </a:solidFill>
                          <a:effectLst/>
                          <a:latin typeface="Calibri" pitchFamily="34" charset="0"/>
                          <a:ea typeface="+mn-ea"/>
                          <a:cs typeface="+mn-cs"/>
                        </a:rPr>
                        <a:t>Defensive Growth </a:t>
                      </a:r>
                    </a:p>
                    <a:p>
                      <a:pPr marL="0" algn="ctr" defTabSz="914400" rtl="0" eaLnBrk="1" fontAlgn="b" latinLnBrk="0" hangingPunct="1"/>
                      <a:endParaRPr lang="en-US" sz="900" b="0" i="0" u="none" strike="noStrike" kern="1200" baseline="0" dirty="0">
                        <a:solidFill>
                          <a:schemeClr val="tx1"/>
                        </a:solidFill>
                        <a:effectLst/>
                        <a:latin typeface="Calibri" pitchFamily="34" charset="0"/>
                        <a:ea typeface="+mn-ea"/>
                        <a:cs typeface="+mn-cs"/>
                      </a:endParaRPr>
                    </a:p>
                  </a:txBody>
                  <a:tcPr marL="7623" marR="7623" marT="7611" marB="0" anchor="ctr">
                    <a:solidFill>
                      <a:schemeClr val="accent1">
                        <a:lumMod val="40000"/>
                        <a:lumOff val="60000"/>
                      </a:schemeClr>
                    </a:solidFill>
                  </a:tcPr>
                </a:tc>
                <a:tc>
                  <a:txBody>
                    <a:bodyPr/>
                    <a:lstStyle/>
                    <a:p>
                      <a:pPr marL="0" algn="ctr" defTabSz="914400" rtl="0" eaLnBrk="1" fontAlgn="b" latinLnBrk="0" hangingPunct="1"/>
                      <a:endParaRPr lang="en-US" sz="900" b="0" i="0" u="none" strike="noStrike" kern="1200" baseline="0" dirty="0">
                        <a:solidFill>
                          <a:schemeClr val="tx1"/>
                        </a:solidFill>
                        <a:effectLst/>
                        <a:latin typeface="Calibri" pitchFamily="34" charset="0"/>
                        <a:ea typeface="+mn-ea"/>
                        <a:cs typeface="+mn-cs"/>
                      </a:endParaRPr>
                    </a:p>
                    <a:p>
                      <a:pPr marL="0" algn="ctr" defTabSz="914400" rtl="0" eaLnBrk="1" fontAlgn="b" latinLnBrk="0" hangingPunct="1"/>
                      <a:r>
                        <a:rPr lang="en-US" sz="900" b="0" i="0" u="none" strike="noStrike" kern="1200" baseline="0" dirty="0">
                          <a:solidFill>
                            <a:schemeClr val="tx1"/>
                          </a:solidFill>
                          <a:effectLst/>
                          <a:latin typeface="Calibri" pitchFamily="34" charset="0"/>
                          <a:ea typeface="+mn-ea"/>
                          <a:cs typeface="+mn-cs"/>
                        </a:rPr>
                        <a:t>Defensive Value</a:t>
                      </a:r>
                    </a:p>
                    <a:p>
                      <a:pPr marL="0" algn="ctr" defTabSz="914400" rtl="0" eaLnBrk="1" fontAlgn="b" latinLnBrk="0" hangingPunct="1"/>
                      <a:r>
                        <a:rPr lang="en-US" sz="900" b="0" i="0" u="none" strike="noStrike" kern="1200" baseline="0" dirty="0">
                          <a:solidFill>
                            <a:schemeClr val="tx1"/>
                          </a:solidFill>
                          <a:effectLst/>
                          <a:latin typeface="Calibri" pitchFamily="34" charset="0"/>
                          <a:ea typeface="+mn-ea"/>
                          <a:cs typeface="+mn-cs"/>
                        </a:rPr>
                        <a:t> </a:t>
                      </a:r>
                    </a:p>
                  </a:txBody>
                  <a:tcPr marL="7623" marR="7623" marT="7611" marB="0" anchor="ctr">
                    <a:solidFill>
                      <a:schemeClr val="accent1">
                        <a:lumMod val="40000"/>
                        <a:lumOff val="60000"/>
                      </a:schemeClr>
                    </a:solidFill>
                  </a:tcPr>
                </a:tc>
                <a:extLst>
                  <a:ext uri="{0D108BD9-81ED-4DB2-BD59-A6C34878D82A}">
                    <a16:rowId xmlns:a16="http://schemas.microsoft.com/office/drawing/2014/main" val="10000"/>
                  </a:ext>
                </a:extLst>
              </a:tr>
              <a:tr h="4199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baseline="0" dirty="0">
                          <a:solidFill>
                            <a:schemeClr val="tx1"/>
                          </a:solidFill>
                          <a:effectLst/>
                          <a:latin typeface="Calibri" pitchFamily="34" charset="0"/>
                        </a:rPr>
                        <a:t>Cyclical Growth</a:t>
                      </a:r>
                      <a:endParaRPr lang="en-US" sz="900" b="0" baseline="0" dirty="0">
                        <a:solidFill>
                          <a:schemeClr val="tx1"/>
                        </a:solidFill>
                        <a:latin typeface="Calibri" pitchFamily="34" charset="0"/>
                        <a:cs typeface="Arial" pitchFamily="34" charset="0"/>
                      </a:endParaRPr>
                    </a:p>
                  </a:txBody>
                  <a:tcPr marL="91469" marR="91469" marT="45691" marB="45691"/>
                </a:tc>
                <a:tc>
                  <a:txBody>
                    <a:bodyPr/>
                    <a:lstStyle/>
                    <a:p>
                      <a:pPr algn="ctr" fontAlgn="b"/>
                      <a:r>
                        <a:rPr lang="en-US" sz="1000" b="0" i="0" u="none" strike="noStrike" kern="1200" baseline="0" dirty="0">
                          <a:solidFill>
                            <a:schemeClr val="tx1"/>
                          </a:solidFill>
                          <a:effectLst/>
                          <a:latin typeface="Calibri" pitchFamily="34" charset="0"/>
                          <a:ea typeface="+mn-ea"/>
                          <a:cs typeface="+mn-cs"/>
                        </a:rPr>
                        <a:t>1</a:t>
                      </a: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extLst>
                  <a:ext uri="{0D108BD9-81ED-4DB2-BD59-A6C34878D82A}">
                    <a16:rowId xmlns:a16="http://schemas.microsoft.com/office/drawing/2014/main" val="10001"/>
                  </a:ext>
                </a:extLst>
              </a:tr>
              <a:tr h="3657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baseline="0" dirty="0">
                          <a:solidFill>
                            <a:schemeClr val="tx1"/>
                          </a:solidFill>
                          <a:effectLst/>
                          <a:latin typeface="Calibri" pitchFamily="34" charset="0"/>
                        </a:rPr>
                        <a:t>Cyclical </a:t>
                      </a:r>
                    </a:p>
                    <a:p>
                      <a:pPr marL="0" marR="0" indent="0" algn="l" defTabSz="914400" rtl="0" eaLnBrk="1" fontAlgn="auto" latinLnBrk="0" hangingPunct="1">
                        <a:lnSpc>
                          <a:spcPct val="100000"/>
                        </a:lnSpc>
                        <a:spcBef>
                          <a:spcPts val="0"/>
                        </a:spcBef>
                        <a:spcAft>
                          <a:spcPts val="0"/>
                        </a:spcAft>
                        <a:buClrTx/>
                        <a:buSzTx/>
                        <a:buFontTx/>
                        <a:buNone/>
                        <a:tabLst/>
                        <a:defRPr/>
                      </a:pPr>
                      <a:r>
                        <a:rPr lang="en-US" sz="900" b="0" i="0" u="none" strike="noStrike" baseline="0" dirty="0">
                          <a:solidFill>
                            <a:schemeClr val="tx1"/>
                          </a:solidFill>
                          <a:effectLst/>
                          <a:latin typeface="Calibri" pitchFamily="34" charset="0"/>
                        </a:rPr>
                        <a:t>Value </a:t>
                      </a:r>
                      <a:endParaRPr lang="en-US" sz="900" b="0" baseline="0" dirty="0">
                        <a:solidFill>
                          <a:schemeClr val="tx1"/>
                        </a:solidFill>
                        <a:latin typeface="Calibri" pitchFamily="34" charset="0"/>
                        <a:cs typeface="Arial" pitchFamily="34" charset="0"/>
                      </a:endParaRPr>
                    </a:p>
                  </a:txBody>
                  <a:tcPr marL="91469" marR="91469" marT="45691" marB="45691"/>
                </a:tc>
                <a:tc>
                  <a:txBody>
                    <a:bodyPr/>
                    <a:lstStyle/>
                    <a:p>
                      <a:pPr algn="ctr" fontAlgn="b"/>
                      <a:r>
                        <a:rPr lang="en-US" sz="1000" b="0" i="0" u="none" strike="noStrike" kern="1200" baseline="0" dirty="0">
                          <a:solidFill>
                            <a:schemeClr val="tx1"/>
                          </a:solidFill>
                          <a:effectLst/>
                          <a:latin typeface="Calibri" pitchFamily="34" charset="0"/>
                          <a:ea typeface="+mn-ea"/>
                          <a:cs typeface="+mn-cs"/>
                        </a:rPr>
                        <a:t>0.44</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1</a:t>
                      </a: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extLst>
                  <a:ext uri="{0D108BD9-81ED-4DB2-BD59-A6C34878D82A}">
                    <a16:rowId xmlns:a16="http://schemas.microsoft.com/office/drawing/2014/main" val="10002"/>
                  </a:ext>
                </a:extLst>
              </a:tr>
              <a:tr h="380181">
                <a:tc>
                  <a:txBody>
                    <a:bodyPr/>
                    <a:lstStyle/>
                    <a:p>
                      <a:pPr algn="l" fontAlgn="b"/>
                      <a:r>
                        <a:rPr lang="en-US" sz="900" b="0" i="0" u="none" strike="noStrike" baseline="0" dirty="0">
                          <a:solidFill>
                            <a:schemeClr val="tx1"/>
                          </a:solidFill>
                          <a:effectLst/>
                          <a:latin typeface="Calibri" pitchFamily="34" charset="0"/>
                        </a:rPr>
                        <a:t>Defensive Growth</a:t>
                      </a:r>
                    </a:p>
                  </a:txBody>
                  <a:tcPr marL="91469" marR="91469" marT="45691" marB="45691"/>
                </a:tc>
                <a:tc>
                  <a:txBody>
                    <a:bodyPr/>
                    <a:lstStyle/>
                    <a:p>
                      <a:pPr algn="ctr" fontAlgn="b"/>
                      <a:r>
                        <a:rPr lang="en-US" sz="1000" b="0" i="0" u="none" strike="noStrike" kern="1200" baseline="0" dirty="0">
                          <a:solidFill>
                            <a:schemeClr val="tx1"/>
                          </a:solidFill>
                          <a:effectLst/>
                          <a:latin typeface="Calibri" pitchFamily="34" charset="0"/>
                          <a:ea typeface="+mn-ea"/>
                          <a:cs typeface="+mn-cs"/>
                        </a:rPr>
                        <a:t>-0.13</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-0.36</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1</a:t>
                      </a:r>
                    </a:p>
                  </a:txBody>
                  <a:tcPr marL="7623" marR="7623" marT="7611" marB="0" anchor="ctr"/>
                </a:tc>
                <a:tc>
                  <a:txBody>
                    <a:bodyPr/>
                    <a:lstStyle/>
                    <a:p>
                      <a:pPr algn="ctr" fontAlgn="b"/>
                      <a:endParaRPr lang="en-US" sz="1000" b="0" i="0" u="none" strike="noStrike" kern="1200" baseline="0" dirty="0">
                        <a:solidFill>
                          <a:schemeClr val="tx1"/>
                        </a:solidFill>
                        <a:effectLst/>
                        <a:latin typeface="Calibri" pitchFamily="34" charset="0"/>
                        <a:ea typeface="+mn-ea"/>
                        <a:cs typeface="+mn-cs"/>
                      </a:endParaRPr>
                    </a:p>
                  </a:txBody>
                  <a:tcPr marL="7623" marR="7623" marT="7611" marB="0" anchor="ctr"/>
                </a:tc>
                <a:extLst>
                  <a:ext uri="{0D108BD9-81ED-4DB2-BD59-A6C34878D82A}">
                    <a16:rowId xmlns:a16="http://schemas.microsoft.com/office/drawing/2014/main" val="10003"/>
                  </a:ext>
                </a:extLst>
              </a:tr>
              <a:tr h="365702">
                <a:tc>
                  <a:txBody>
                    <a:bodyPr/>
                    <a:lstStyle/>
                    <a:p>
                      <a:pPr algn="l" fontAlgn="b"/>
                      <a:r>
                        <a:rPr lang="en-US" sz="900" b="0" i="0" u="none" strike="noStrike" baseline="0" dirty="0">
                          <a:solidFill>
                            <a:schemeClr val="tx1"/>
                          </a:solidFill>
                          <a:effectLst/>
                          <a:latin typeface="Calibri" pitchFamily="34" charset="0"/>
                        </a:rPr>
                        <a:t>Defensive Value</a:t>
                      </a:r>
                    </a:p>
                  </a:txBody>
                  <a:tcPr marL="91469" marR="91469" marT="45691" marB="45691"/>
                </a:tc>
                <a:tc>
                  <a:txBody>
                    <a:bodyPr/>
                    <a:lstStyle/>
                    <a:p>
                      <a:pPr algn="ctr" fontAlgn="b"/>
                      <a:r>
                        <a:rPr lang="en-US" sz="1000" b="0" i="0" u="none" strike="noStrike" kern="1200" baseline="0" dirty="0">
                          <a:solidFill>
                            <a:schemeClr val="tx1"/>
                          </a:solidFill>
                          <a:effectLst/>
                          <a:latin typeface="Calibri" pitchFamily="34" charset="0"/>
                          <a:ea typeface="+mn-ea"/>
                          <a:cs typeface="+mn-cs"/>
                        </a:rPr>
                        <a:t>-0.13</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-0.20</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0.84</a:t>
                      </a:r>
                    </a:p>
                  </a:txBody>
                  <a:tcPr marL="7623" marR="7623" marT="7611" marB="0" anchor="ctr"/>
                </a:tc>
                <a:tc>
                  <a:txBody>
                    <a:bodyPr/>
                    <a:lstStyle/>
                    <a:p>
                      <a:pPr algn="ctr" fontAlgn="b"/>
                      <a:r>
                        <a:rPr lang="en-US" sz="1000" b="0" i="0" u="none" strike="noStrike" kern="1200" baseline="0" dirty="0">
                          <a:solidFill>
                            <a:schemeClr val="tx1"/>
                          </a:solidFill>
                          <a:effectLst/>
                          <a:latin typeface="Calibri" pitchFamily="34" charset="0"/>
                          <a:ea typeface="+mn-ea"/>
                          <a:cs typeface="+mn-cs"/>
                        </a:rPr>
                        <a:t>1</a:t>
                      </a:r>
                    </a:p>
                  </a:txBody>
                  <a:tcPr marL="7623" marR="7623" marT="7611" marB="0" anchor="ctr"/>
                </a:tc>
                <a:extLst>
                  <a:ext uri="{0D108BD9-81ED-4DB2-BD59-A6C34878D82A}">
                    <a16:rowId xmlns:a16="http://schemas.microsoft.com/office/drawing/2014/main" val="10004"/>
                  </a:ext>
                </a:extLst>
              </a:tr>
            </a:tbl>
          </a:graphicData>
        </a:graphic>
      </p:graphicFrame>
      <p:sp>
        <p:nvSpPr>
          <p:cNvPr id="9284" name="Text Box 12">
            <a:extLst>
              <a:ext uri="{FF2B5EF4-FFF2-40B4-BE49-F238E27FC236}">
                <a16:creationId xmlns:a16="http://schemas.microsoft.com/office/drawing/2014/main" id="{4F030BAD-9A9A-4DE9-9744-BCAB20FF6B02}"/>
              </a:ext>
            </a:extLst>
          </p:cNvPr>
          <p:cNvSpPr txBox="1">
            <a:spLocks noChangeArrowheads="1"/>
          </p:cNvSpPr>
          <p:nvPr/>
        </p:nvSpPr>
        <p:spPr bwMode="auto">
          <a:xfrm>
            <a:off x="4004885" y="3760789"/>
            <a:ext cx="26844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800" dirty="0">
                <a:latin typeface="Calibri" panose="020F0502020204030204" pitchFamily="34" charset="0"/>
              </a:rPr>
              <a:t>Source: Alpha Quant Models. As of 12/31/2020.</a:t>
            </a:r>
          </a:p>
        </p:txBody>
      </p:sp>
      <p:sp>
        <p:nvSpPr>
          <p:cNvPr id="9277" name="TextBox 10">
            <a:extLst>
              <a:ext uri="{FF2B5EF4-FFF2-40B4-BE49-F238E27FC236}">
                <a16:creationId xmlns:a16="http://schemas.microsoft.com/office/drawing/2014/main" id="{5B415D99-4BB3-435F-89AF-947675766860}"/>
              </a:ext>
            </a:extLst>
          </p:cNvPr>
          <p:cNvSpPr txBox="1">
            <a:spLocks noChangeArrowheads="1"/>
          </p:cNvSpPr>
          <p:nvPr/>
        </p:nvSpPr>
        <p:spPr bwMode="auto">
          <a:xfrm>
            <a:off x="3979863" y="475327"/>
            <a:ext cx="331946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Not surprisingly, and consistent with the return correlation analysis, Figure 12 shows that the Cyclical Value and the Defensive Growth indexes are the “most distant” (i.e., most different) from each other.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Figure 12. Distance Between Indexes</a:t>
            </a:r>
          </a:p>
        </p:txBody>
      </p:sp>
      <p:sp>
        <p:nvSpPr>
          <p:cNvPr id="9278" name="TextBox 2">
            <a:extLst>
              <a:ext uri="{FF2B5EF4-FFF2-40B4-BE49-F238E27FC236}">
                <a16:creationId xmlns:a16="http://schemas.microsoft.com/office/drawing/2014/main" id="{30DC1FD7-A9A7-427D-BA91-5DAF27566427}"/>
              </a:ext>
            </a:extLst>
          </p:cNvPr>
          <p:cNvSpPr txBox="1">
            <a:spLocks noChangeArrowheads="1"/>
          </p:cNvSpPr>
          <p:nvPr/>
        </p:nvSpPr>
        <p:spPr bwMode="auto">
          <a:xfrm>
            <a:off x="402434" y="7786492"/>
            <a:ext cx="674845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800" baseline="30000" dirty="0"/>
              <a:t>12 </a:t>
            </a:r>
            <a:r>
              <a:rPr lang="en-US" altLang="en-US" sz="800" dirty="0"/>
              <a:t>AQM calculates the indexes’ exposure to selected growth and value factors and to the degree of “defensiveness”. Defensiveness is the index expected average monthly returns in down markets and is based on the historical downside volatility. All values are standardized (z-scores). The distance between the indexes varies over time as a function of their specific sector composition and the loading on the growth and value factors. </a:t>
            </a:r>
          </a:p>
          <a:p>
            <a:pPr eaLnBrk="1" hangingPunct="1"/>
            <a:endParaRPr lang="en-US" altLang="en-US" sz="800" dirty="0"/>
          </a:p>
        </p:txBody>
      </p:sp>
      <p:sp>
        <p:nvSpPr>
          <p:cNvPr id="9279" name="TextBox 10">
            <a:extLst>
              <a:ext uri="{FF2B5EF4-FFF2-40B4-BE49-F238E27FC236}">
                <a16:creationId xmlns:a16="http://schemas.microsoft.com/office/drawing/2014/main" id="{FB37B31A-9A38-49F6-80A7-9F88E2015A0F}"/>
              </a:ext>
            </a:extLst>
          </p:cNvPr>
          <p:cNvSpPr txBox="1">
            <a:spLocks noChangeArrowheads="1"/>
          </p:cNvSpPr>
          <p:nvPr/>
        </p:nvSpPr>
        <p:spPr bwMode="auto">
          <a:xfrm>
            <a:off x="3962400" y="4038602"/>
            <a:ext cx="3319461" cy="364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Conversely, the shortest distance is between the Defensive Growth and Defensive Value indexes.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Intuitively, the greater the distance between two index the greater the potential portfolio diversification benefits from a strategy-blending approach.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In summary, the four indexes are purposely designed to have distinct fundamental and risk and return attributes. The underlying model-building methodology is transparently reflected in the structure of the indexes which consistently exhibit the targeted factor and sector exposures.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This strategy differentiation provides a rich framework to structure portfolios with allocations customized to specific risk profiles and to dynamically change them in relation to one’s view of the economic and business cycles. </a:t>
            </a: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p:txBody>
      </p:sp>
      <p:sp>
        <p:nvSpPr>
          <p:cNvPr id="28" name="Rectangle 27">
            <a:extLst>
              <a:ext uri="{FF2B5EF4-FFF2-40B4-BE49-F238E27FC236}">
                <a16:creationId xmlns:a16="http://schemas.microsoft.com/office/drawing/2014/main" id="{A5FEED7E-58FD-4238-B2F1-5E5C6B028740}"/>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9" name="Straight Connector 28">
            <a:extLst>
              <a:ext uri="{FF2B5EF4-FFF2-40B4-BE49-F238E27FC236}">
                <a16:creationId xmlns:a16="http://schemas.microsoft.com/office/drawing/2014/main" id="{8D26FA5F-00A7-41A7-A498-BA542CFF1F97}"/>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30" name="Picture 29">
            <a:extLst>
              <a:ext uri="{FF2B5EF4-FFF2-40B4-BE49-F238E27FC236}">
                <a16:creationId xmlns:a16="http://schemas.microsoft.com/office/drawing/2014/main" id="{B58C5AA7-2325-46AC-A6D5-1DBFB23F6AE4}"/>
              </a:ext>
            </a:extLst>
          </p:cNvPr>
          <p:cNvPicPr>
            <a:picLocks noChangeAspect="1"/>
          </p:cNvPicPr>
          <p:nvPr/>
        </p:nvPicPr>
        <p:blipFill>
          <a:blip r:embed="rId3"/>
          <a:stretch>
            <a:fillRect/>
          </a:stretch>
        </p:blipFill>
        <p:spPr>
          <a:xfrm>
            <a:off x="297996" y="8734742"/>
            <a:ext cx="1571353" cy="333058"/>
          </a:xfrm>
          <a:prstGeom prst="rect">
            <a:avLst/>
          </a:prstGeom>
        </p:spPr>
      </p:pic>
      <p:grpSp>
        <p:nvGrpSpPr>
          <p:cNvPr id="2" name="Group 4">
            <a:extLst>
              <a:ext uri="{FF2B5EF4-FFF2-40B4-BE49-F238E27FC236}">
                <a16:creationId xmlns:a16="http://schemas.microsoft.com/office/drawing/2014/main" id="{1BB1EB4B-6AD0-4B30-9C37-F7EF3EBDC787}"/>
              </a:ext>
            </a:extLst>
          </p:cNvPr>
          <p:cNvGrpSpPr>
            <a:grpSpLocks noChangeAspect="1"/>
          </p:cNvGrpSpPr>
          <p:nvPr/>
        </p:nvGrpSpPr>
        <p:grpSpPr bwMode="auto">
          <a:xfrm>
            <a:off x="4038600" y="1600200"/>
            <a:ext cx="2908300" cy="2192338"/>
            <a:chOff x="2544" y="1008"/>
            <a:chExt cx="1832" cy="1381"/>
          </a:xfrm>
        </p:grpSpPr>
        <p:sp>
          <p:nvSpPr>
            <p:cNvPr id="3" name="AutoShape 3">
              <a:extLst>
                <a:ext uri="{FF2B5EF4-FFF2-40B4-BE49-F238E27FC236}">
                  <a16:creationId xmlns:a16="http://schemas.microsoft.com/office/drawing/2014/main" id="{A9B4DFF5-B813-4AAA-B9FD-151A5DFBB538}"/>
                </a:ext>
              </a:extLst>
            </p:cNvPr>
            <p:cNvSpPr>
              <a:spLocks noChangeAspect="1" noChangeArrowheads="1" noTextEdit="1"/>
            </p:cNvSpPr>
            <p:nvPr/>
          </p:nvSpPr>
          <p:spPr bwMode="auto">
            <a:xfrm>
              <a:off x="2544" y="1008"/>
              <a:ext cx="1832" cy="13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Line 5">
              <a:extLst>
                <a:ext uri="{FF2B5EF4-FFF2-40B4-BE49-F238E27FC236}">
                  <a16:creationId xmlns:a16="http://schemas.microsoft.com/office/drawing/2014/main" id="{E47AE089-7560-4901-B8FD-99980EAF7962}"/>
                </a:ext>
              </a:extLst>
            </p:cNvPr>
            <p:cNvSpPr>
              <a:spLocks noChangeShapeType="1"/>
            </p:cNvSpPr>
            <p:nvPr/>
          </p:nvSpPr>
          <p:spPr bwMode="auto">
            <a:xfrm>
              <a:off x="3496" y="1079"/>
              <a:ext cx="0" cy="1147"/>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Line 6">
              <a:extLst>
                <a:ext uri="{FF2B5EF4-FFF2-40B4-BE49-F238E27FC236}">
                  <a16:creationId xmlns:a16="http://schemas.microsoft.com/office/drawing/2014/main" id="{C5A55C66-E2EE-424C-ACC0-B0C2788DF933}"/>
                </a:ext>
              </a:extLst>
            </p:cNvPr>
            <p:cNvSpPr>
              <a:spLocks noChangeShapeType="1"/>
            </p:cNvSpPr>
            <p:nvPr/>
          </p:nvSpPr>
          <p:spPr bwMode="auto">
            <a:xfrm>
              <a:off x="3483" y="2226"/>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Line 7">
              <a:extLst>
                <a:ext uri="{FF2B5EF4-FFF2-40B4-BE49-F238E27FC236}">
                  <a16:creationId xmlns:a16="http://schemas.microsoft.com/office/drawing/2014/main" id="{46332586-BBCD-40FD-855A-6F3B05268153}"/>
                </a:ext>
              </a:extLst>
            </p:cNvPr>
            <p:cNvSpPr>
              <a:spLocks noChangeShapeType="1"/>
            </p:cNvSpPr>
            <p:nvPr/>
          </p:nvSpPr>
          <p:spPr bwMode="auto">
            <a:xfrm>
              <a:off x="3483" y="2035"/>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Line 8">
              <a:extLst>
                <a:ext uri="{FF2B5EF4-FFF2-40B4-BE49-F238E27FC236}">
                  <a16:creationId xmlns:a16="http://schemas.microsoft.com/office/drawing/2014/main" id="{AA3757F6-7F1C-414B-B5F8-2FBE3F41449C}"/>
                </a:ext>
              </a:extLst>
            </p:cNvPr>
            <p:cNvSpPr>
              <a:spLocks noChangeShapeType="1"/>
            </p:cNvSpPr>
            <p:nvPr/>
          </p:nvSpPr>
          <p:spPr bwMode="auto">
            <a:xfrm>
              <a:off x="3483" y="1844"/>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Line 9">
              <a:extLst>
                <a:ext uri="{FF2B5EF4-FFF2-40B4-BE49-F238E27FC236}">
                  <a16:creationId xmlns:a16="http://schemas.microsoft.com/office/drawing/2014/main" id="{CB557D19-F513-4845-8E8F-22276254404B}"/>
                </a:ext>
              </a:extLst>
            </p:cNvPr>
            <p:cNvSpPr>
              <a:spLocks noChangeShapeType="1"/>
            </p:cNvSpPr>
            <p:nvPr/>
          </p:nvSpPr>
          <p:spPr bwMode="auto">
            <a:xfrm>
              <a:off x="3483" y="1653"/>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Line 10">
              <a:extLst>
                <a:ext uri="{FF2B5EF4-FFF2-40B4-BE49-F238E27FC236}">
                  <a16:creationId xmlns:a16="http://schemas.microsoft.com/office/drawing/2014/main" id="{6BEFA00C-4A56-4649-8E78-5BD86274EDF3}"/>
                </a:ext>
              </a:extLst>
            </p:cNvPr>
            <p:cNvSpPr>
              <a:spLocks noChangeShapeType="1"/>
            </p:cNvSpPr>
            <p:nvPr/>
          </p:nvSpPr>
          <p:spPr bwMode="auto">
            <a:xfrm>
              <a:off x="3483" y="1461"/>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Line 11">
              <a:extLst>
                <a:ext uri="{FF2B5EF4-FFF2-40B4-BE49-F238E27FC236}">
                  <a16:creationId xmlns:a16="http://schemas.microsoft.com/office/drawing/2014/main" id="{2189E8B9-431F-4EF7-9E6E-5ECEC7D516EA}"/>
                </a:ext>
              </a:extLst>
            </p:cNvPr>
            <p:cNvSpPr>
              <a:spLocks noChangeShapeType="1"/>
            </p:cNvSpPr>
            <p:nvPr/>
          </p:nvSpPr>
          <p:spPr bwMode="auto">
            <a:xfrm>
              <a:off x="3483" y="1270"/>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Line 12">
              <a:extLst>
                <a:ext uri="{FF2B5EF4-FFF2-40B4-BE49-F238E27FC236}">
                  <a16:creationId xmlns:a16="http://schemas.microsoft.com/office/drawing/2014/main" id="{EC79B8FB-744D-42F1-B287-B3B5E1070325}"/>
                </a:ext>
              </a:extLst>
            </p:cNvPr>
            <p:cNvSpPr>
              <a:spLocks noChangeShapeType="1"/>
            </p:cNvSpPr>
            <p:nvPr/>
          </p:nvSpPr>
          <p:spPr bwMode="auto">
            <a:xfrm>
              <a:off x="3483" y="1079"/>
              <a:ext cx="13"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13">
              <a:extLst>
                <a:ext uri="{FF2B5EF4-FFF2-40B4-BE49-F238E27FC236}">
                  <a16:creationId xmlns:a16="http://schemas.microsoft.com/office/drawing/2014/main" id="{7B4AE5D7-7CB2-45F8-9B9A-E237F467B3C6}"/>
                </a:ext>
              </a:extLst>
            </p:cNvPr>
            <p:cNvSpPr>
              <a:spLocks noChangeShapeType="1"/>
            </p:cNvSpPr>
            <p:nvPr/>
          </p:nvSpPr>
          <p:spPr bwMode="auto">
            <a:xfrm>
              <a:off x="2688" y="1653"/>
              <a:ext cx="1617"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Line 14">
              <a:extLst>
                <a:ext uri="{FF2B5EF4-FFF2-40B4-BE49-F238E27FC236}">
                  <a16:creationId xmlns:a16="http://schemas.microsoft.com/office/drawing/2014/main" id="{E2A4C7D0-0DE1-4367-AD30-9941A6E533A3}"/>
                </a:ext>
              </a:extLst>
            </p:cNvPr>
            <p:cNvSpPr>
              <a:spLocks noChangeShapeType="1"/>
            </p:cNvSpPr>
            <p:nvPr/>
          </p:nvSpPr>
          <p:spPr bwMode="auto">
            <a:xfrm flipV="1">
              <a:off x="2688"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Line 15">
              <a:extLst>
                <a:ext uri="{FF2B5EF4-FFF2-40B4-BE49-F238E27FC236}">
                  <a16:creationId xmlns:a16="http://schemas.microsoft.com/office/drawing/2014/main" id="{9D345541-FC04-4FBE-A82F-81B999556212}"/>
                </a:ext>
              </a:extLst>
            </p:cNvPr>
            <p:cNvSpPr>
              <a:spLocks noChangeShapeType="1"/>
            </p:cNvSpPr>
            <p:nvPr/>
          </p:nvSpPr>
          <p:spPr bwMode="auto">
            <a:xfrm flipV="1">
              <a:off x="2957"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Line 16">
              <a:extLst>
                <a:ext uri="{FF2B5EF4-FFF2-40B4-BE49-F238E27FC236}">
                  <a16:creationId xmlns:a16="http://schemas.microsoft.com/office/drawing/2014/main" id="{FD8216C5-A8CC-496D-98E8-B52D3BB61C97}"/>
                </a:ext>
              </a:extLst>
            </p:cNvPr>
            <p:cNvSpPr>
              <a:spLocks noChangeShapeType="1"/>
            </p:cNvSpPr>
            <p:nvPr/>
          </p:nvSpPr>
          <p:spPr bwMode="auto">
            <a:xfrm flipV="1">
              <a:off x="3227"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17">
              <a:extLst>
                <a:ext uri="{FF2B5EF4-FFF2-40B4-BE49-F238E27FC236}">
                  <a16:creationId xmlns:a16="http://schemas.microsoft.com/office/drawing/2014/main" id="{2F457D00-A1CB-497C-9BE4-6FC01598CD19}"/>
                </a:ext>
              </a:extLst>
            </p:cNvPr>
            <p:cNvSpPr>
              <a:spLocks noChangeShapeType="1"/>
            </p:cNvSpPr>
            <p:nvPr/>
          </p:nvSpPr>
          <p:spPr bwMode="auto">
            <a:xfrm flipV="1">
              <a:off x="3496"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18">
              <a:extLst>
                <a:ext uri="{FF2B5EF4-FFF2-40B4-BE49-F238E27FC236}">
                  <a16:creationId xmlns:a16="http://schemas.microsoft.com/office/drawing/2014/main" id="{C747A91C-DFA0-4ACD-A49D-3B5A14C223E5}"/>
                </a:ext>
              </a:extLst>
            </p:cNvPr>
            <p:cNvSpPr>
              <a:spLocks noChangeShapeType="1"/>
            </p:cNvSpPr>
            <p:nvPr/>
          </p:nvSpPr>
          <p:spPr bwMode="auto">
            <a:xfrm flipV="1">
              <a:off x="3766"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19">
              <a:extLst>
                <a:ext uri="{FF2B5EF4-FFF2-40B4-BE49-F238E27FC236}">
                  <a16:creationId xmlns:a16="http://schemas.microsoft.com/office/drawing/2014/main" id="{1579F989-BFF9-4E29-A3A4-FEC2243667C7}"/>
                </a:ext>
              </a:extLst>
            </p:cNvPr>
            <p:cNvSpPr>
              <a:spLocks noChangeShapeType="1"/>
            </p:cNvSpPr>
            <p:nvPr/>
          </p:nvSpPr>
          <p:spPr bwMode="auto">
            <a:xfrm flipV="1">
              <a:off x="4035"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20">
              <a:extLst>
                <a:ext uri="{FF2B5EF4-FFF2-40B4-BE49-F238E27FC236}">
                  <a16:creationId xmlns:a16="http://schemas.microsoft.com/office/drawing/2014/main" id="{2E305BD4-F476-4B23-A059-A96380DE7F96}"/>
                </a:ext>
              </a:extLst>
            </p:cNvPr>
            <p:cNvSpPr>
              <a:spLocks noChangeShapeType="1"/>
            </p:cNvSpPr>
            <p:nvPr/>
          </p:nvSpPr>
          <p:spPr bwMode="auto">
            <a:xfrm flipV="1">
              <a:off x="4305" y="1653"/>
              <a:ext cx="0" cy="14"/>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21">
              <a:extLst>
                <a:ext uri="{FF2B5EF4-FFF2-40B4-BE49-F238E27FC236}">
                  <a16:creationId xmlns:a16="http://schemas.microsoft.com/office/drawing/2014/main" id="{F08CDEE6-786B-4B0E-9B83-02CC1629CD19}"/>
                </a:ext>
              </a:extLst>
            </p:cNvPr>
            <p:cNvSpPr>
              <a:spLocks/>
            </p:cNvSpPr>
            <p:nvPr/>
          </p:nvSpPr>
          <p:spPr bwMode="auto">
            <a:xfrm>
              <a:off x="3966" y="2054"/>
              <a:ext cx="43" cy="47"/>
            </a:xfrm>
            <a:custGeom>
              <a:avLst/>
              <a:gdLst>
                <a:gd name="T0" fmla="*/ 22 w 43"/>
                <a:gd name="T1" fmla="*/ 0 h 47"/>
                <a:gd name="T2" fmla="*/ 43 w 43"/>
                <a:gd name="T3" fmla="*/ 23 h 47"/>
                <a:gd name="T4" fmla="*/ 22 w 43"/>
                <a:gd name="T5" fmla="*/ 47 h 47"/>
                <a:gd name="T6" fmla="*/ 0 w 43"/>
                <a:gd name="T7" fmla="*/ 23 h 47"/>
                <a:gd name="T8" fmla="*/ 22 w 43"/>
                <a:gd name="T9" fmla="*/ 0 h 47"/>
              </a:gdLst>
              <a:ahLst/>
              <a:cxnLst>
                <a:cxn ang="0">
                  <a:pos x="T0" y="T1"/>
                </a:cxn>
                <a:cxn ang="0">
                  <a:pos x="T2" y="T3"/>
                </a:cxn>
                <a:cxn ang="0">
                  <a:pos x="T4" y="T5"/>
                </a:cxn>
                <a:cxn ang="0">
                  <a:pos x="T6" y="T7"/>
                </a:cxn>
                <a:cxn ang="0">
                  <a:pos x="T8" y="T9"/>
                </a:cxn>
              </a:cxnLst>
              <a:rect l="0" t="0" r="r" b="b"/>
              <a:pathLst>
                <a:path w="43" h="47">
                  <a:moveTo>
                    <a:pt x="22" y="0"/>
                  </a:moveTo>
                  <a:lnTo>
                    <a:pt x="43" y="23"/>
                  </a:lnTo>
                  <a:lnTo>
                    <a:pt x="22" y="47"/>
                  </a:lnTo>
                  <a:lnTo>
                    <a:pt x="0" y="23"/>
                  </a:lnTo>
                  <a:lnTo>
                    <a:pt x="22" y="0"/>
                  </a:lnTo>
                  <a:close/>
                </a:path>
              </a:pathLst>
            </a:custGeom>
            <a:solidFill>
              <a:srgbClr val="FF6600"/>
            </a:solidFill>
            <a:ln w="4763">
              <a:solidFill>
                <a:srgbClr val="FF66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2">
              <a:extLst>
                <a:ext uri="{FF2B5EF4-FFF2-40B4-BE49-F238E27FC236}">
                  <a16:creationId xmlns:a16="http://schemas.microsoft.com/office/drawing/2014/main" id="{2BADEC6B-96CB-4C61-B18F-5CA01D56F3C1}"/>
                </a:ext>
              </a:extLst>
            </p:cNvPr>
            <p:cNvSpPr>
              <a:spLocks/>
            </p:cNvSpPr>
            <p:nvPr/>
          </p:nvSpPr>
          <p:spPr bwMode="auto">
            <a:xfrm>
              <a:off x="4206" y="1073"/>
              <a:ext cx="44" cy="48"/>
            </a:xfrm>
            <a:custGeom>
              <a:avLst/>
              <a:gdLst>
                <a:gd name="T0" fmla="*/ 22 w 44"/>
                <a:gd name="T1" fmla="*/ 0 h 48"/>
                <a:gd name="T2" fmla="*/ 44 w 44"/>
                <a:gd name="T3" fmla="*/ 24 h 48"/>
                <a:gd name="T4" fmla="*/ 22 w 44"/>
                <a:gd name="T5" fmla="*/ 48 h 48"/>
                <a:gd name="T6" fmla="*/ 0 w 44"/>
                <a:gd name="T7" fmla="*/ 24 h 48"/>
                <a:gd name="T8" fmla="*/ 22 w 44"/>
                <a:gd name="T9" fmla="*/ 0 h 48"/>
              </a:gdLst>
              <a:ahLst/>
              <a:cxnLst>
                <a:cxn ang="0">
                  <a:pos x="T0" y="T1"/>
                </a:cxn>
                <a:cxn ang="0">
                  <a:pos x="T2" y="T3"/>
                </a:cxn>
                <a:cxn ang="0">
                  <a:pos x="T4" y="T5"/>
                </a:cxn>
                <a:cxn ang="0">
                  <a:pos x="T6" y="T7"/>
                </a:cxn>
                <a:cxn ang="0">
                  <a:pos x="T8" y="T9"/>
                </a:cxn>
              </a:cxnLst>
              <a:rect l="0" t="0" r="r" b="b"/>
              <a:pathLst>
                <a:path w="44" h="48">
                  <a:moveTo>
                    <a:pt x="22" y="0"/>
                  </a:moveTo>
                  <a:lnTo>
                    <a:pt x="44" y="24"/>
                  </a:lnTo>
                  <a:lnTo>
                    <a:pt x="22" y="48"/>
                  </a:lnTo>
                  <a:lnTo>
                    <a:pt x="0" y="24"/>
                  </a:lnTo>
                  <a:lnTo>
                    <a:pt x="22" y="0"/>
                  </a:lnTo>
                  <a:close/>
                </a:path>
              </a:pathLst>
            </a:custGeom>
            <a:solidFill>
              <a:srgbClr val="FFCC00"/>
            </a:solidFill>
            <a:ln w="4763">
              <a:solidFill>
                <a:srgbClr val="FFCC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3">
              <a:extLst>
                <a:ext uri="{FF2B5EF4-FFF2-40B4-BE49-F238E27FC236}">
                  <a16:creationId xmlns:a16="http://schemas.microsoft.com/office/drawing/2014/main" id="{7A99A6C4-D6C7-489A-91D1-9ECA203F04A7}"/>
                </a:ext>
              </a:extLst>
            </p:cNvPr>
            <p:cNvSpPr>
              <a:spLocks/>
            </p:cNvSpPr>
            <p:nvPr/>
          </p:nvSpPr>
          <p:spPr bwMode="auto">
            <a:xfrm>
              <a:off x="2882" y="2044"/>
              <a:ext cx="44" cy="47"/>
            </a:xfrm>
            <a:custGeom>
              <a:avLst/>
              <a:gdLst>
                <a:gd name="T0" fmla="*/ 22 w 44"/>
                <a:gd name="T1" fmla="*/ 0 h 47"/>
                <a:gd name="T2" fmla="*/ 44 w 44"/>
                <a:gd name="T3" fmla="*/ 23 h 47"/>
                <a:gd name="T4" fmla="*/ 22 w 44"/>
                <a:gd name="T5" fmla="*/ 47 h 47"/>
                <a:gd name="T6" fmla="*/ 0 w 44"/>
                <a:gd name="T7" fmla="*/ 23 h 47"/>
                <a:gd name="T8" fmla="*/ 22 w 44"/>
                <a:gd name="T9" fmla="*/ 0 h 47"/>
              </a:gdLst>
              <a:ahLst/>
              <a:cxnLst>
                <a:cxn ang="0">
                  <a:pos x="T0" y="T1"/>
                </a:cxn>
                <a:cxn ang="0">
                  <a:pos x="T2" y="T3"/>
                </a:cxn>
                <a:cxn ang="0">
                  <a:pos x="T4" y="T5"/>
                </a:cxn>
                <a:cxn ang="0">
                  <a:pos x="T6" y="T7"/>
                </a:cxn>
                <a:cxn ang="0">
                  <a:pos x="T8" y="T9"/>
                </a:cxn>
              </a:cxnLst>
              <a:rect l="0" t="0" r="r" b="b"/>
              <a:pathLst>
                <a:path w="44" h="47">
                  <a:moveTo>
                    <a:pt x="22" y="0"/>
                  </a:moveTo>
                  <a:lnTo>
                    <a:pt x="44" y="23"/>
                  </a:lnTo>
                  <a:lnTo>
                    <a:pt x="22" y="47"/>
                  </a:lnTo>
                  <a:lnTo>
                    <a:pt x="0" y="23"/>
                  </a:lnTo>
                  <a:lnTo>
                    <a:pt x="22" y="0"/>
                  </a:lnTo>
                  <a:close/>
                </a:path>
              </a:pathLst>
            </a:custGeom>
            <a:solidFill>
              <a:srgbClr val="99CC00"/>
            </a:solidFill>
            <a:ln w="4763">
              <a:solidFill>
                <a:srgbClr val="99CC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4">
              <a:extLst>
                <a:ext uri="{FF2B5EF4-FFF2-40B4-BE49-F238E27FC236}">
                  <a16:creationId xmlns:a16="http://schemas.microsoft.com/office/drawing/2014/main" id="{35234227-DAC1-42EA-929D-B68C38CCFA3E}"/>
                </a:ext>
              </a:extLst>
            </p:cNvPr>
            <p:cNvSpPr>
              <a:spLocks/>
            </p:cNvSpPr>
            <p:nvPr/>
          </p:nvSpPr>
          <p:spPr bwMode="auto">
            <a:xfrm>
              <a:off x="2909" y="1369"/>
              <a:ext cx="43" cy="47"/>
            </a:xfrm>
            <a:custGeom>
              <a:avLst/>
              <a:gdLst>
                <a:gd name="T0" fmla="*/ 21 w 43"/>
                <a:gd name="T1" fmla="*/ 0 h 47"/>
                <a:gd name="T2" fmla="*/ 43 w 43"/>
                <a:gd name="T3" fmla="*/ 24 h 47"/>
                <a:gd name="T4" fmla="*/ 21 w 43"/>
                <a:gd name="T5" fmla="*/ 47 h 47"/>
                <a:gd name="T6" fmla="*/ 0 w 43"/>
                <a:gd name="T7" fmla="*/ 24 h 47"/>
                <a:gd name="T8" fmla="*/ 21 w 43"/>
                <a:gd name="T9" fmla="*/ 0 h 47"/>
              </a:gdLst>
              <a:ahLst/>
              <a:cxnLst>
                <a:cxn ang="0">
                  <a:pos x="T0" y="T1"/>
                </a:cxn>
                <a:cxn ang="0">
                  <a:pos x="T2" y="T3"/>
                </a:cxn>
                <a:cxn ang="0">
                  <a:pos x="T4" y="T5"/>
                </a:cxn>
                <a:cxn ang="0">
                  <a:pos x="T6" y="T7"/>
                </a:cxn>
                <a:cxn ang="0">
                  <a:pos x="T8" y="T9"/>
                </a:cxn>
              </a:cxnLst>
              <a:rect l="0" t="0" r="r" b="b"/>
              <a:pathLst>
                <a:path w="43" h="47">
                  <a:moveTo>
                    <a:pt x="21" y="0"/>
                  </a:moveTo>
                  <a:lnTo>
                    <a:pt x="43" y="24"/>
                  </a:lnTo>
                  <a:lnTo>
                    <a:pt x="21" y="47"/>
                  </a:lnTo>
                  <a:lnTo>
                    <a:pt x="0" y="24"/>
                  </a:lnTo>
                  <a:lnTo>
                    <a:pt x="21" y="0"/>
                  </a:lnTo>
                  <a:close/>
                </a:path>
              </a:pathLst>
            </a:custGeom>
            <a:solidFill>
              <a:srgbClr val="33CCCC"/>
            </a:solidFill>
            <a:ln w="4763">
              <a:solidFill>
                <a:srgbClr val="33CCCC"/>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25">
              <a:extLst>
                <a:ext uri="{FF2B5EF4-FFF2-40B4-BE49-F238E27FC236}">
                  <a16:creationId xmlns:a16="http://schemas.microsoft.com/office/drawing/2014/main" id="{597254EB-22C8-4F22-A2BC-55D22FC57BD7}"/>
                </a:ext>
              </a:extLst>
            </p:cNvPr>
            <p:cNvSpPr>
              <a:spLocks/>
            </p:cNvSpPr>
            <p:nvPr/>
          </p:nvSpPr>
          <p:spPr bwMode="auto">
            <a:xfrm>
              <a:off x="3417" y="1614"/>
              <a:ext cx="27" cy="30"/>
            </a:xfrm>
            <a:custGeom>
              <a:avLst/>
              <a:gdLst>
                <a:gd name="T0" fmla="*/ 14 w 27"/>
                <a:gd name="T1" fmla="*/ 0 h 30"/>
                <a:gd name="T2" fmla="*/ 27 w 27"/>
                <a:gd name="T3" fmla="*/ 15 h 30"/>
                <a:gd name="T4" fmla="*/ 14 w 27"/>
                <a:gd name="T5" fmla="*/ 30 h 30"/>
                <a:gd name="T6" fmla="*/ 0 w 27"/>
                <a:gd name="T7" fmla="*/ 15 h 30"/>
                <a:gd name="T8" fmla="*/ 14 w 27"/>
                <a:gd name="T9" fmla="*/ 0 h 30"/>
              </a:gdLst>
              <a:ahLst/>
              <a:cxnLst>
                <a:cxn ang="0">
                  <a:pos x="T0" y="T1"/>
                </a:cxn>
                <a:cxn ang="0">
                  <a:pos x="T2" y="T3"/>
                </a:cxn>
                <a:cxn ang="0">
                  <a:pos x="T4" y="T5"/>
                </a:cxn>
                <a:cxn ang="0">
                  <a:pos x="T6" y="T7"/>
                </a:cxn>
                <a:cxn ang="0">
                  <a:pos x="T8" y="T9"/>
                </a:cxn>
              </a:cxnLst>
              <a:rect l="0" t="0" r="r" b="b"/>
              <a:pathLst>
                <a:path w="27" h="30">
                  <a:moveTo>
                    <a:pt x="14" y="0"/>
                  </a:moveTo>
                  <a:lnTo>
                    <a:pt x="27" y="15"/>
                  </a:lnTo>
                  <a:lnTo>
                    <a:pt x="14" y="30"/>
                  </a:lnTo>
                  <a:lnTo>
                    <a:pt x="0" y="15"/>
                  </a:lnTo>
                  <a:lnTo>
                    <a:pt x="14" y="0"/>
                  </a:lnTo>
                  <a:close/>
                </a:path>
              </a:pathLst>
            </a:custGeom>
            <a:solidFill>
              <a:srgbClr val="808080"/>
            </a:solidFill>
            <a:ln w="4763">
              <a:solidFill>
                <a:srgbClr val="80808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26">
              <a:extLst>
                <a:ext uri="{FF2B5EF4-FFF2-40B4-BE49-F238E27FC236}">
                  <a16:creationId xmlns:a16="http://schemas.microsoft.com/office/drawing/2014/main" id="{ABEF4D0B-B069-431A-8221-53346CA105EB}"/>
                </a:ext>
              </a:extLst>
            </p:cNvPr>
            <p:cNvSpPr>
              <a:spLocks noChangeArrowheads="1"/>
            </p:cNvSpPr>
            <p:nvPr/>
          </p:nvSpPr>
          <p:spPr bwMode="auto">
            <a:xfrm>
              <a:off x="4022" y="2062"/>
              <a:ext cx="349"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Cyclical Growth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6" name="Rectangle 27">
              <a:extLst>
                <a:ext uri="{FF2B5EF4-FFF2-40B4-BE49-F238E27FC236}">
                  <a16:creationId xmlns:a16="http://schemas.microsoft.com/office/drawing/2014/main" id="{DA0291AB-53E7-4F69-96BC-E11B03FF408F}"/>
                </a:ext>
              </a:extLst>
            </p:cNvPr>
            <p:cNvSpPr>
              <a:spLocks noChangeArrowheads="1"/>
            </p:cNvSpPr>
            <p:nvPr/>
          </p:nvSpPr>
          <p:spPr bwMode="auto">
            <a:xfrm>
              <a:off x="3965" y="1034"/>
              <a:ext cx="312"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Cyclical Value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8">
              <a:extLst>
                <a:ext uri="{FF2B5EF4-FFF2-40B4-BE49-F238E27FC236}">
                  <a16:creationId xmlns:a16="http://schemas.microsoft.com/office/drawing/2014/main" id="{8F646446-9E67-4E78-85D2-3F059B65C9E9}"/>
                </a:ext>
              </a:extLst>
            </p:cNvPr>
            <p:cNvSpPr>
              <a:spLocks noChangeArrowheads="1"/>
            </p:cNvSpPr>
            <p:nvPr/>
          </p:nvSpPr>
          <p:spPr bwMode="auto">
            <a:xfrm>
              <a:off x="2748" y="2102"/>
              <a:ext cx="237"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Defensive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9">
              <a:extLst>
                <a:ext uri="{FF2B5EF4-FFF2-40B4-BE49-F238E27FC236}">
                  <a16:creationId xmlns:a16="http://schemas.microsoft.com/office/drawing/2014/main" id="{13EE55D6-DD74-4809-A2F3-0240E045B480}"/>
                </a:ext>
              </a:extLst>
            </p:cNvPr>
            <p:cNvSpPr>
              <a:spLocks noChangeArrowheads="1"/>
            </p:cNvSpPr>
            <p:nvPr/>
          </p:nvSpPr>
          <p:spPr bwMode="auto">
            <a:xfrm>
              <a:off x="2773" y="2160"/>
              <a:ext cx="17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Growth</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30">
              <a:extLst>
                <a:ext uri="{FF2B5EF4-FFF2-40B4-BE49-F238E27FC236}">
                  <a16:creationId xmlns:a16="http://schemas.microsoft.com/office/drawing/2014/main" id="{7C9A9608-1FFB-4BC5-9015-4AA609A23897}"/>
                </a:ext>
              </a:extLst>
            </p:cNvPr>
            <p:cNvSpPr>
              <a:spLocks noChangeArrowheads="1"/>
            </p:cNvSpPr>
            <p:nvPr/>
          </p:nvSpPr>
          <p:spPr bwMode="auto">
            <a:xfrm>
              <a:off x="2767" y="1279"/>
              <a:ext cx="353"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Defensive Value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31">
              <a:extLst>
                <a:ext uri="{FF2B5EF4-FFF2-40B4-BE49-F238E27FC236}">
                  <a16:creationId xmlns:a16="http://schemas.microsoft.com/office/drawing/2014/main" id="{5180BCA7-4DD1-4092-B991-489B86F7E120}"/>
                </a:ext>
              </a:extLst>
            </p:cNvPr>
            <p:cNvSpPr>
              <a:spLocks noChangeArrowheads="1"/>
            </p:cNvSpPr>
            <p:nvPr/>
          </p:nvSpPr>
          <p:spPr bwMode="auto">
            <a:xfrm>
              <a:off x="3307" y="1542"/>
              <a:ext cx="19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S&amp;P 500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32">
              <a:extLst>
                <a:ext uri="{FF2B5EF4-FFF2-40B4-BE49-F238E27FC236}">
                  <a16:creationId xmlns:a16="http://schemas.microsoft.com/office/drawing/2014/main" id="{F7432B60-B8C0-4FEE-AF1D-961451EDC32C}"/>
                </a:ext>
              </a:extLst>
            </p:cNvPr>
            <p:cNvSpPr>
              <a:spLocks noChangeArrowheads="1"/>
            </p:cNvSpPr>
            <p:nvPr/>
          </p:nvSpPr>
          <p:spPr bwMode="auto">
            <a:xfrm>
              <a:off x="3390" y="2199"/>
              <a:ext cx="9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33">
              <a:extLst>
                <a:ext uri="{FF2B5EF4-FFF2-40B4-BE49-F238E27FC236}">
                  <a16:creationId xmlns:a16="http://schemas.microsoft.com/office/drawing/2014/main" id="{E09C6B3C-B798-4629-8B86-34F916A902E4}"/>
                </a:ext>
              </a:extLst>
            </p:cNvPr>
            <p:cNvSpPr>
              <a:spLocks noChangeArrowheads="1"/>
            </p:cNvSpPr>
            <p:nvPr/>
          </p:nvSpPr>
          <p:spPr bwMode="auto">
            <a:xfrm>
              <a:off x="3390" y="2008"/>
              <a:ext cx="9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34">
              <a:extLst>
                <a:ext uri="{FF2B5EF4-FFF2-40B4-BE49-F238E27FC236}">
                  <a16:creationId xmlns:a16="http://schemas.microsoft.com/office/drawing/2014/main" id="{F73F6C71-042F-47AA-8CA3-65B34ABA9705}"/>
                </a:ext>
              </a:extLst>
            </p:cNvPr>
            <p:cNvSpPr>
              <a:spLocks noChangeArrowheads="1"/>
            </p:cNvSpPr>
            <p:nvPr/>
          </p:nvSpPr>
          <p:spPr bwMode="auto">
            <a:xfrm>
              <a:off x="3390" y="1817"/>
              <a:ext cx="9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5">
              <a:extLst>
                <a:ext uri="{FF2B5EF4-FFF2-40B4-BE49-F238E27FC236}">
                  <a16:creationId xmlns:a16="http://schemas.microsoft.com/office/drawing/2014/main" id="{9699B6CD-5D08-4B3F-A00C-F0B88692151F}"/>
                </a:ext>
              </a:extLst>
            </p:cNvPr>
            <p:cNvSpPr>
              <a:spLocks noChangeArrowheads="1"/>
            </p:cNvSpPr>
            <p:nvPr/>
          </p:nvSpPr>
          <p:spPr bwMode="auto">
            <a:xfrm>
              <a:off x="3404" y="1626"/>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6">
              <a:extLst>
                <a:ext uri="{FF2B5EF4-FFF2-40B4-BE49-F238E27FC236}">
                  <a16:creationId xmlns:a16="http://schemas.microsoft.com/office/drawing/2014/main" id="{4EB295F9-C2FD-4705-A973-D16FD10019A7}"/>
                </a:ext>
              </a:extLst>
            </p:cNvPr>
            <p:cNvSpPr>
              <a:spLocks noChangeArrowheads="1"/>
            </p:cNvSpPr>
            <p:nvPr/>
          </p:nvSpPr>
          <p:spPr bwMode="auto">
            <a:xfrm>
              <a:off x="3404" y="1434"/>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7">
              <a:extLst>
                <a:ext uri="{FF2B5EF4-FFF2-40B4-BE49-F238E27FC236}">
                  <a16:creationId xmlns:a16="http://schemas.microsoft.com/office/drawing/2014/main" id="{84BFA725-2B55-49C6-8FF6-CA9E9F2DDBC5}"/>
                </a:ext>
              </a:extLst>
            </p:cNvPr>
            <p:cNvSpPr>
              <a:spLocks noChangeArrowheads="1"/>
            </p:cNvSpPr>
            <p:nvPr/>
          </p:nvSpPr>
          <p:spPr bwMode="auto">
            <a:xfrm>
              <a:off x="3404" y="1243"/>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8">
              <a:extLst>
                <a:ext uri="{FF2B5EF4-FFF2-40B4-BE49-F238E27FC236}">
                  <a16:creationId xmlns:a16="http://schemas.microsoft.com/office/drawing/2014/main" id="{B933FFE2-70AC-418C-BECA-6BD595F31B82}"/>
                </a:ext>
              </a:extLst>
            </p:cNvPr>
            <p:cNvSpPr>
              <a:spLocks noChangeArrowheads="1"/>
            </p:cNvSpPr>
            <p:nvPr/>
          </p:nvSpPr>
          <p:spPr bwMode="auto">
            <a:xfrm>
              <a:off x="3404" y="1052"/>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3" name="Rectangle 39">
              <a:extLst>
                <a:ext uri="{FF2B5EF4-FFF2-40B4-BE49-F238E27FC236}">
                  <a16:creationId xmlns:a16="http://schemas.microsoft.com/office/drawing/2014/main" id="{02B0CCD4-CAF8-4DA4-A487-4DB5248EC9BC}"/>
                </a:ext>
              </a:extLst>
            </p:cNvPr>
            <p:cNvSpPr>
              <a:spLocks noChangeArrowheads="1"/>
            </p:cNvSpPr>
            <p:nvPr/>
          </p:nvSpPr>
          <p:spPr bwMode="auto">
            <a:xfrm>
              <a:off x="2651" y="1694"/>
              <a:ext cx="9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4" name="Rectangle 40">
              <a:extLst>
                <a:ext uri="{FF2B5EF4-FFF2-40B4-BE49-F238E27FC236}">
                  <a16:creationId xmlns:a16="http://schemas.microsoft.com/office/drawing/2014/main" id="{3067C2EB-53C1-4984-99FB-8FEA412BE8CD}"/>
                </a:ext>
              </a:extLst>
            </p:cNvPr>
            <p:cNvSpPr>
              <a:spLocks noChangeArrowheads="1"/>
            </p:cNvSpPr>
            <p:nvPr/>
          </p:nvSpPr>
          <p:spPr bwMode="auto">
            <a:xfrm>
              <a:off x="2938" y="1694"/>
              <a:ext cx="5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41">
              <a:extLst>
                <a:ext uri="{FF2B5EF4-FFF2-40B4-BE49-F238E27FC236}">
                  <a16:creationId xmlns:a16="http://schemas.microsoft.com/office/drawing/2014/main" id="{307B87CF-E719-4DB6-949B-53DEF403B905}"/>
                </a:ext>
              </a:extLst>
            </p:cNvPr>
            <p:cNvSpPr>
              <a:spLocks noChangeArrowheads="1"/>
            </p:cNvSpPr>
            <p:nvPr/>
          </p:nvSpPr>
          <p:spPr bwMode="auto">
            <a:xfrm>
              <a:off x="3190" y="1694"/>
              <a:ext cx="9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6" name="Rectangle 42">
              <a:extLst>
                <a:ext uri="{FF2B5EF4-FFF2-40B4-BE49-F238E27FC236}">
                  <a16:creationId xmlns:a16="http://schemas.microsoft.com/office/drawing/2014/main" id="{83C19309-7276-47DD-9AE1-2C8FB2E42EF9}"/>
                </a:ext>
              </a:extLst>
            </p:cNvPr>
            <p:cNvSpPr>
              <a:spLocks noChangeArrowheads="1"/>
            </p:cNvSpPr>
            <p:nvPr/>
          </p:nvSpPr>
          <p:spPr bwMode="auto">
            <a:xfrm>
              <a:off x="3484" y="1694"/>
              <a:ext cx="4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7" name="Rectangle 43">
              <a:extLst>
                <a:ext uri="{FF2B5EF4-FFF2-40B4-BE49-F238E27FC236}">
                  <a16:creationId xmlns:a16="http://schemas.microsoft.com/office/drawing/2014/main" id="{8E8CAE6A-D59A-4005-998B-2DC7F4E97F0A}"/>
                </a:ext>
              </a:extLst>
            </p:cNvPr>
            <p:cNvSpPr>
              <a:spLocks noChangeArrowheads="1"/>
            </p:cNvSpPr>
            <p:nvPr/>
          </p:nvSpPr>
          <p:spPr bwMode="auto">
            <a:xfrm>
              <a:off x="3736" y="1694"/>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0.5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4">
              <a:extLst>
                <a:ext uri="{FF2B5EF4-FFF2-40B4-BE49-F238E27FC236}">
                  <a16:creationId xmlns:a16="http://schemas.microsoft.com/office/drawing/2014/main" id="{C32A70EA-9B73-4896-A815-13FD45C09CED}"/>
                </a:ext>
              </a:extLst>
            </p:cNvPr>
            <p:cNvSpPr>
              <a:spLocks noChangeArrowheads="1"/>
            </p:cNvSpPr>
            <p:nvPr/>
          </p:nvSpPr>
          <p:spPr bwMode="auto">
            <a:xfrm>
              <a:off x="4023" y="1694"/>
              <a:ext cx="43"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5">
              <a:extLst>
                <a:ext uri="{FF2B5EF4-FFF2-40B4-BE49-F238E27FC236}">
                  <a16:creationId xmlns:a16="http://schemas.microsoft.com/office/drawing/2014/main" id="{99A26B78-E674-4429-AFEA-056A3C249D25}"/>
                </a:ext>
              </a:extLst>
            </p:cNvPr>
            <p:cNvSpPr>
              <a:spLocks noChangeArrowheads="1"/>
            </p:cNvSpPr>
            <p:nvPr/>
          </p:nvSpPr>
          <p:spPr bwMode="auto">
            <a:xfrm>
              <a:off x="4275" y="1694"/>
              <a:ext cx="7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1.5</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6">
              <a:extLst>
                <a:ext uri="{FF2B5EF4-FFF2-40B4-BE49-F238E27FC236}">
                  <a16:creationId xmlns:a16="http://schemas.microsoft.com/office/drawing/2014/main" id="{380F7EED-1FC8-49BA-9D17-579A4576320D}"/>
                </a:ext>
              </a:extLst>
            </p:cNvPr>
            <p:cNvSpPr>
              <a:spLocks noChangeArrowheads="1"/>
            </p:cNvSpPr>
            <p:nvPr/>
          </p:nvSpPr>
          <p:spPr bwMode="auto">
            <a:xfrm>
              <a:off x="2794" y="2266"/>
              <a:ext cx="56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more defensive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7">
              <a:extLst>
                <a:ext uri="{FF2B5EF4-FFF2-40B4-BE49-F238E27FC236}">
                  <a16:creationId xmlns:a16="http://schemas.microsoft.com/office/drawing/2014/main" id="{E9E7A723-79AD-43E1-A02B-40EB43426064}"/>
                </a:ext>
              </a:extLst>
            </p:cNvPr>
            <p:cNvSpPr>
              <a:spLocks noChangeArrowheads="1"/>
            </p:cNvSpPr>
            <p:nvPr/>
          </p:nvSpPr>
          <p:spPr bwMode="auto">
            <a:xfrm>
              <a:off x="3337" y="2265"/>
              <a:ext cx="32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Defensiveness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8">
              <a:extLst>
                <a:ext uri="{FF2B5EF4-FFF2-40B4-BE49-F238E27FC236}">
                  <a16:creationId xmlns:a16="http://schemas.microsoft.com/office/drawing/2014/main" id="{F8139346-6636-43BA-B38D-1411C28F9E43}"/>
                </a:ext>
              </a:extLst>
            </p:cNvPr>
            <p:cNvSpPr>
              <a:spLocks noChangeArrowheads="1"/>
            </p:cNvSpPr>
            <p:nvPr/>
          </p:nvSpPr>
          <p:spPr bwMode="auto">
            <a:xfrm>
              <a:off x="3636" y="2266"/>
              <a:ext cx="547"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                    less defensive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Freeform 49">
              <a:extLst>
                <a:ext uri="{FF2B5EF4-FFF2-40B4-BE49-F238E27FC236}">
                  <a16:creationId xmlns:a16="http://schemas.microsoft.com/office/drawing/2014/main" id="{FC3604BD-EB3F-4050-A7AA-6ADFC3BABF29}"/>
                </a:ext>
              </a:extLst>
            </p:cNvPr>
            <p:cNvSpPr>
              <a:spLocks noEditPoints="1"/>
            </p:cNvSpPr>
            <p:nvPr/>
          </p:nvSpPr>
          <p:spPr bwMode="auto">
            <a:xfrm>
              <a:off x="4165" y="2289"/>
              <a:ext cx="82" cy="18"/>
            </a:xfrm>
            <a:custGeom>
              <a:avLst/>
              <a:gdLst>
                <a:gd name="T0" fmla="*/ 16 w 1020"/>
                <a:gd name="T1" fmla="*/ 84 h 200"/>
                <a:gd name="T2" fmla="*/ 854 w 1020"/>
                <a:gd name="T3" fmla="*/ 84 h 200"/>
                <a:gd name="T4" fmla="*/ 870 w 1020"/>
                <a:gd name="T5" fmla="*/ 100 h 200"/>
                <a:gd name="T6" fmla="*/ 854 w 1020"/>
                <a:gd name="T7" fmla="*/ 117 h 200"/>
                <a:gd name="T8" fmla="*/ 16 w 1020"/>
                <a:gd name="T9" fmla="*/ 117 h 200"/>
                <a:gd name="T10" fmla="*/ 0 w 1020"/>
                <a:gd name="T11" fmla="*/ 100 h 200"/>
                <a:gd name="T12" fmla="*/ 16 w 1020"/>
                <a:gd name="T13" fmla="*/ 84 h 200"/>
                <a:gd name="T14" fmla="*/ 820 w 1020"/>
                <a:gd name="T15" fmla="*/ 0 h 200"/>
                <a:gd name="T16" fmla="*/ 1020 w 1020"/>
                <a:gd name="T17" fmla="*/ 100 h 200"/>
                <a:gd name="T18" fmla="*/ 820 w 1020"/>
                <a:gd name="T19" fmla="*/ 200 h 200"/>
                <a:gd name="T20" fmla="*/ 820 w 1020"/>
                <a:gd name="T21"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0" h="200">
                  <a:moveTo>
                    <a:pt x="16" y="84"/>
                  </a:moveTo>
                  <a:lnTo>
                    <a:pt x="854" y="84"/>
                  </a:lnTo>
                  <a:cubicBezTo>
                    <a:pt x="863" y="84"/>
                    <a:pt x="870" y="91"/>
                    <a:pt x="870" y="100"/>
                  </a:cubicBezTo>
                  <a:cubicBezTo>
                    <a:pt x="870" y="110"/>
                    <a:pt x="863" y="117"/>
                    <a:pt x="854" y="117"/>
                  </a:cubicBezTo>
                  <a:lnTo>
                    <a:pt x="16" y="117"/>
                  </a:lnTo>
                  <a:cubicBezTo>
                    <a:pt x="7" y="117"/>
                    <a:pt x="0" y="110"/>
                    <a:pt x="0" y="100"/>
                  </a:cubicBezTo>
                  <a:cubicBezTo>
                    <a:pt x="0" y="91"/>
                    <a:pt x="7" y="84"/>
                    <a:pt x="16" y="84"/>
                  </a:cubicBezTo>
                  <a:close/>
                  <a:moveTo>
                    <a:pt x="820" y="0"/>
                  </a:moveTo>
                  <a:lnTo>
                    <a:pt x="1020" y="100"/>
                  </a:lnTo>
                  <a:lnTo>
                    <a:pt x="820" y="200"/>
                  </a:lnTo>
                  <a:lnTo>
                    <a:pt x="820" y="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4" name="Freeform 50">
              <a:extLst>
                <a:ext uri="{FF2B5EF4-FFF2-40B4-BE49-F238E27FC236}">
                  <a16:creationId xmlns:a16="http://schemas.microsoft.com/office/drawing/2014/main" id="{234E284F-FE64-4DF6-A1FD-E00DE805A7A8}"/>
                </a:ext>
              </a:extLst>
            </p:cNvPr>
            <p:cNvSpPr>
              <a:spLocks noEditPoints="1"/>
            </p:cNvSpPr>
            <p:nvPr/>
          </p:nvSpPr>
          <p:spPr bwMode="auto">
            <a:xfrm>
              <a:off x="2689" y="2289"/>
              <a:ext cx="85" cy="18"/>
            </a:xfrm>
            <a:custGeom>
              <a:avLst/>
              <a:gdLst>
                <a:gd name="T0" fmla="*/ 2080 w 2114"/>
                <a:gd name="T1" fmla="*/ 234 h 400"/>
                <a:gd name="T2" fmla="*/ 334 w 2114"/>
                <a:gd name="T3" fmla="*/ 234 h 400"/>
                <a:gd name="T4" fmla="*/ 300 w 2114"/>
                <a:gd name="T5" fmla="*/ 200 h 400"/>
                <a:gd name="T6" fmla="*/ 334 w 2114"/>
                <a:gd name="T7" fmla="*/ 167 h 400"/>
                <a:gd name="T8" fmla="*/ 2080 w 2114"/>
                <a:gd name="T9" fmla="*/ 167 h 400"/>
                <a:gd name="T10" fmla="*/ 2114 w 2114"/>
                <a:gd name="T11" fmla="*/ 200 h 400"/>
                <a:gd name="T12" fmla="*/ 2080 w 2114"/>
                <a:gd name="T13" fmla="*/ 234 h 400"/>
                <a:gd name="T14" fmla="*/ 400 w 2114"/>
                <a:gd name="T15" fmla="*/ 400 h 400"/>
                <a:gd name="T16" fmla="*/ 0 w 2114"/>
                <a:gd name="T17" fmla="*/ 200 h 400"/>
                <a:gd name="T18" fmla="*/ 400 w 2114"/>
                <a:gd name="T19" fmla="*/ 0 h 400"/>
                <a:gd name="T20" fmla="*/ 400 w 2114"/>
                <a:gd name="T21" fmla="*/ 40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4" h="400">
                  <a:moveTo>
                    <a:pt x="2080" y="234"/>
                  </a:moveTo>
                  <a:lnTo>
                    <a:pt x="334" y="234"/>
                  </a:lnTo>
                  <a:cubicBezTo>
                    <a:pt x="315" y="234"/>
                    <a:pt x="300" y="219"/>
                    <a:pt x="300" y="200"/>
                  </a:cubicBezTo>
                  <a:cubicBezTo>
                    <a:pt x="300" y="182"/>
                    <a:pt x="315" y="167"/>
                    <a:pt x="334" y="167"/>
                  </a:cubicBezTo>
                  <a:lnTo>
                    <a:pt x="2080" y="167"/>
                  </a:lnTo>
                  <a:cubicBezTo>
                    <a:pt x="2099" y="167"/>
                    <a:pt x="2114" y="182"/>
                    <a:pt x="2114" y="200"/>
                  </a:cubicBezTo>
                  <a:cubicBezTo>
                    <a:pt x="2114" y="219"/>
                    <a:pt x="2099" y="234"/>
                    <a:pt x="2080" y="234"/>
                  </a:cubicBezTo>
                  <a:close/>
                  <a:moveTo>
                    <a:pt x="400" y="400"/>
                  </a:moveTo>
                  <a:lnTo>
                    <a:pt x="0" y="200"/>
                  </a:lnTo>
                  <a:lnTo>
                    <a:pt x="400" y="0"/>
                  </a:lnTo>
                  <a:lnTo>
                    <a:pt x="400" y="4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5" name="Freeform 51">
              <a:extLst>
                <a:ext uri="{FF2B5EF4-FFF2-40B4-BE49-F238E27FC236}">
                  <a16:creationId xmlns:a16="http://schemas.microsoft.com/office/drawing/2014/main" id="{4B56FB19-1B85-4201-B036-2EAAE3F8A43E}"/>
                </a:ext>
              </a:extLst>
            </p:cNvPr>
            <p:cNvSpPr>
              <a:spLocks noEditPoints="1"/>
            </p:cNvSpPr>
            <p:nvPr/>
          </p:nvSpPr>
          <p:spPr bwMode="auto">
            <a:xfrm>
              <a:off x="2594" y="1034"/>
              <a:ext cx="16" cy="69"/>
            </a:xfrm>
            <a:custGeom>
              <a:avLst/>
              <a:gdLst>
                <a:gd name="T0" fmla="*/ 334 w 800"/>
                <a:gd name="T1" fmla="*/ 3056 h 3123"/>
                <a:gd name="T2" fmla="*/ 334 w 800"/>
                <a:gd name="T3" fmla="*/ 667 h 3123"/>
                <a:gd name="T4" fmla="*/ 400 w 800"/>
                <a:gd name="T5" fmla="*/ 600 h 3123"/>
                <a:gd name="T6" fmla="*/ 467 w 800"/>
                <a:gd name="T7" fmla="*/ 667 h 3123"/>
                <a:gd name="T8" fmla="*/ 467 w 800"/>
                <a:gd name="T9" fmla="*/ 3056 h 3123"/>
                <a:gd name="T10" fmla="*/ 400 w 800"/>
                <a:gd name="T11" fmla="*/ 3123 h 3123"/>
                <a:gd name="T12" fmla="*/ 334 w 800"/>
                <a:gd name="T13" fmla="*/ 3056 h 3123"/>
                <a:gd name="T14" fmla="*/ 0 w 800"/>
                <a:gd name="T15" fmla="*/ 800 h 3123"/>
                <a:gd name="T16" fmla="*/ 400 w 800"/>
                <a:gd name="T17" fmla="*/ 0 h 3123"/>
                <a:gd name="T18" fmla="*/ 800 w 800"/>
                <a:gd name="T19" fmla="*/ 800 h 3123"/>
                <a:gd name="T20" fmla="*/ 0 w 800"/>
                <a:gd name="T21" fmla="*/ 800 h 3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0" h="3123">
                  <a:moveTo>
                    <a:pt x="334" y="3056"/>
                  </a:moveTo>
                  <a:lnTo>
                    <a:pt x="334" y="667"/>
                  </a:lnTo>
                  <a:cubicBezTo>
                    <a:pt x="334" y="630"/>
                    <a:pt x="364" y="600"/>
                    <a:pt x="400" y="600"/>
                  </a:cubicBezTo>
                  <a:cubicBezTo>
                    <a:pt x="437" y="600"/>
                    <a:pt x="467" y="630"/>
                    <a:pt x="467" y="667"/>
                  </a:cubicBezTo>
                  <a:lnTo>
                    <a:pt x="467" y="3056"/>
                  </a:lnTo>
                  <a:cubicBezTo>
                    <a:pt x="467" y="3093"/>
                    <a:pt x="437" y="3123"/>
                    <a:pt x="400" y="3123"/>
                  </a:cubicBezTo>
                  <a:cubicBezTo>
                    <a:pt x="364" y="3123"/>
                    <a:pt x="334" y="3093"/>
                    <a:pt x="334" y="3056"/>
                  </a:cubicBezTo>
                  <a:close/>
                  <a:moveTo>
                    <a:pt x="0" y="800"/>
                  </a:moveTo>
                  <a:lnTo>
                    <a:pt x="400" y="0"/>
                  </a:lnTo>
                  <a:lnTo>
                    <a:pt x="800" y="800"/>
                  </a:lnTo>
                  <a:lnTo>
                    <a:pt x="0" y="800"/>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6" name="Freeform 52">
              <a:extLst>
                <a:ext uri="{FF2B5EF4-FFF2-40B4-BE49-F238E27FC236}">
                  <a16:creationId xmlns:a16="http://schemas.microsoft.com/office/drawing/2014/main" id="{BE630990-5A0D-4B5A-82BE-293FB33AEA96}"/>
                </a:ext>
              </a:extLst>
            </p:cNvPr>
            <p:cNvSpPr>
              <a:spLocks noEditPoints="1"/>
            </p:cNvSpPr>
            <p:nvPr/>
          </p:nvSpPr>
          <p:spPr bwMode="auto">
            <a:xfrm>
              <a:off x="2580" y="2261"/>
              <a:ext cx="16" cy="59"/>
            </a:xfrm>
            <a:custGeom>
              <a:avLst/>
              <a:gdLst>
                <a:gd name="T0" fmla="*/ 234 w 400"/>
                <a:gd name="T1" fmla="*/ 33 h 1345"/>
                <a:gd name="T2" fmla="*/ 234 w 400"/>
                <a:gd name="T3" fmla="*/ 1012 h 1345"/>
                <a:gd name="T4" fmla="*/ 200 w 400"/>
                <a:gd name="T5" fmla="*/ 1045 h 1345"/>
                <a:gd name="T6" fmla="*/ 167 w 400"/>
                <a:gd name="T7" fmla="*/ 1012 h 1345"/>
                <a:gd name="T8" fmla="*/ 167 w 400"/>
                <a:gd name="T9" fmla="*/ 33 h 1345"/>
                <a:gd name="T10" fmla="*/ 200 w 400"/>
                <a:gd name="T11" fmla="*/ 0 h 1345"/>
                <a:gd name="T12" fmla="*/ 234 w 400"/>
                <a:gd name="T13" fmla="*/ 33 h 1345"/>
                <a:gd name="T14" fmla="*/ 400 w 400"/>
                <a:gd name="T15" fmla="*/ 945 h 1345"/>
                <a:gd name="T16" fmla="*/ 200 w 400"/>
                <a:gd name="T17" fmla="*/ 1345 h 1345"/>
                <a:gd name="T18" fmla="*/ 0 w 400"/>
                <a:gd name="T19" fmla="*/ 945 h 1345"/>
                <a:gd name="T20" fmla="*/ 400 w 400"/>
                <a:gd name="T21" fmla="*/ 945 h 1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0" h="1345">
                  <a:moveTo>
                    <a:pt x="234" y="33"/>
                  </a:moveTo>
                  <a:lnTo>
                    <a:pt x="234" y="1012"/>
                  </a:lnTo>
                  <a:cubicBezTo>
                    <a:pt x="234" y="1031"/>
                    <a:pt x="219" y="1045"/>
                    <a:pt x="200" y="1045"/>
                  </a:cubicBezTo>
                  <a:cubicBezTo>
                    <a:pt x="182" y="1045"/>
                    <a:pt x="167" y="1031"/>
                    <a:pt x="167" y="1012"/>
                  </a:cubicBezTo>
                  <a:lnTo>
                    <a:pt x="167" y="33"/>
                  </a:lnTo>
                  <a:cubicBezTo>
                    <a:pt x="167" y="15"/>
                    <a:pt x="182" y="0"/>
                    <a:pt x="200" y="0"/>
                  </a:cubicBezTo>
                  <a:cubicBezTo>
                    <a:pt x="219" y="0"/>
                    <a:pt x="234" y="15"/>
                    <a:pt x="234" y="33"/>
                  </a:cubicBezTo>
                  <a:close/>
                  <a:moveTo>
                    <a:pt x="400" y="945"/>
                  </a:moveTo>
                  <a:lnTo>
                    <a:pt x="200" y="1345"/>
                  </a:lnTo>
                  <a:lnTo>
                    <a:pt x="0" y="945"/>
                  </a:lnTo>
                  <a:lnTo>
                    <a:pt x="400" y="945"/>
                  </a:ln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7" name="Freeform 53">
              <a:extLst>
                <a:ext uri="{FF2B5EF4-FFF2-40B4-BE49-F238E27FC236}">
                  <a16:creationId xmlns:a16="http://schemas.microsoft.com/office/drawing/2014/main" id="{1782CF49-0881-4FD1-AB57-6E72BA314263}"/>
                </a:ext>
              </a:extLst>
            </p:cNvPr>
            <p:cNvSpPr>
              <a:spLocks noEditPoints="1"/>
            </p:cNvSpPr>
            <p:nvPr/>
          </p:nvSpPr>
          <p:spPr bwMode="auto">
            <a:xfrm>
              <a:off x="2910" y="1101"/>
              <a:ext cx="1309" cy="962"/>
            </a:xfrm>
            <a:custGeom>
              <a:avLst/>
              <a:gdLst>
                <a:gd name="T0" fmla="*/ 150 w 16254"/>
                <a:gd name="T1" fmla="*/ 10739 h 10844"/>
                <a:gd name="T2" fmla="*/ 458 w 16254"/>
                <a:gd name="T3" fmla="*/ 10549 h 10844"/>
                <a:gd name="T4" fmla="*/ 812 w 16254"/>
                <a:gd name="T5" fmla="*/ 10313 h 10844"/>
                <a:gd name="T6" fmla="*/ 1107 w 16254"/>
                <a:gd name="T7" fmla="*/ 10101 h 10844"/>
                <a:gd name="T8" fmla="*/ 1380 w 16254"/>
                <a:gd name="T9" fmla="*/ 9904 h 10844"/>
                <a:gd name="T10" fmla="*/ 1609 w 16254"/>
                <a:gd name="T11" fmla="*/ 9751 h 10844"/>
                <a:gd name="T12" fmla="*/ 1755 w 16254"/>
                <a:gd name="T13" fmla="*/ 9654 h 10844"/>
                <a:gd name="T14" fmla="*/ 2043 w 16254"/>
                <a:gd name="T15" fmla="*/ 9477 h 10844"/>
                <a:gd name="T16" fmla="*/ 2351 w 16254"/>
                <a:gd name="T17" fmla="*/ 9287 h 10844"/>
                <a:gd name="T18" fmla="*/ 2705 w 16254"/>
                <a:gd name="T19" fmla="*/ 9051 h 10844"/>
                <a:gd name="T20" fmla="*/ 3000 w 16254"/>
                <a:gd name="T21" fmla="*/ 8840 h 10844"/>
                <a:gd name="T22" fmla="*/ 3273 w 16254"/>
                <a:gd name="T23" fmla="*/ 8642 h 10844"/>
                <a:gd name="T24" fmla="*/ 3502 w 16254"/>
                <a:gd name="T25" fmla="*/ 8489 h 10844"/>
                <a:gd name="T26" fmla="*/ 3648 w 16254"/>
                <a:gd name="T27" fmla="*/ 8392 h 10844"/>
                <a:gd name="T28" fmla="*/ 3936 w 16254"/>
                <a:gd name="T29" fmla="*/ 8216 h 10844"/>
                <a:gd name="T30" fmla="*/ 4244 w 16254"/>
                <a:gd name="T31" fmla="*/ 8025 h 10844"/>
                <a:gd name="T32" fmla="*/ 4598 w 16254"/>
                <a:gd name="T33" fmla="*/ 7789 h 10844"/>
                <a:gd name="T34" fmla="*/ 4893 w 16254"/>
                <a:gd name="T35" fmla="*/ 7578 h 10844"/>
                <a:gd name="T36" fmla="*/ 5166 w 16254"/>
                <a:gd name="T37" fmla="*/ 7380 h 10844"/>
                <a:gd name="T38" fmla="*/ 5395 w 16254"/>
                <a:gd name="T39" fmla="*/ 7228 h 10844"/>
                <a:gd name="T40" fmla="*/ 5541 w 16254"/>
                <a:gd name="T41" fmla="*/ 7131 h 10844"/>
                <a:gd name="T42" fmla="*/ 5829 w 16254"/>
                <a:gd name="T43" fmla="*/ 6954 h 10844"/>
                <a:gd name="T44" fmla="*/ 6137 w 16254"/>
                <a:gd name="T45" fmla="*/ 6763 h 10844"/>
                <a:gd name="T46" fmla="*/ 6491 w 16254"/>
                <a:gd name="T47" fmla="*/ 6527 h 10844"/>
                <a:gd name="T48" fmla="*/ 6786 w 16254"/>
                <a:gd name="T49" fmla="*/ 6316 h 10844"/>
                <a:gd name="T50" fmla="*/ 7059 w 16254"/>
                <a:gd name="T51" fmla="*/ 6118 h 10844"/>
                <a:gd name="T52" fmla="*/ 7288 w 16254"/>
                <a:gd name="T53" fmla="*/ 5966 h 10844"/>
                <a:gd name="T54" fmla="*/ 7434 w 16254"/>
                <a:gd name="T55" fmla="*/ 5869 h 10844"/>
                <a:gd name="T56" fmla="*/ 7722 w 16254"/>
                <a:gd name="T57" fmla="*/ 5692 h 10844"/>
                <a:gd name="T58" fmla="*/ 8030 w 16254"/>
                <a:gd name="T59" fmla="*/ 5501 h 10844"/>
                <a:gd name="T60" fmla="*/ 8384 w 16254"/>
                <a:gd name="T61" fmla="*/ 5266 h 10844"/>
                <a:gd name="T62" fmla="*/ 8678 w 16254"/>
                <a:gd name="T63" fmla="*/ 5054 h 10844"/>
                <a:gd name="T64" fmla="*/ 8952 w 16254"/>
                <a:gd name="T65" fmla="*/ 4857 h 10844"/>
                <a:gd name="T66" fmla="*/ 9181 w 16254"/>
                <a:gd name="T67" fmla="*/ 4704 h 10844"/>
                <a:gd name="T68" fmla="*/ 9327 w 16254"/>
                <a:gd name="T69" fmla="*/ 4607 h 10844"/>
                <a:gd name="T70" fmla="*/ 9615 w 16254"/>
                <a:gd name="T71" fmla="*/ 4430 h 10844"/>
                <a:gd name="T72" fmla="*/ 9923 w 16254"/>
                <a:gd name="T73" fmla="*/ 4239 h 10844"/>
                <a:gd name="T74" fmla="*/ 10277 w 16254"/>
                <a:gd name="T75" fmla="*/ 4004 h 10844"/>
                <a:gd name="T76" fmla="*/ 10571 w 16254"/>
                <a:gd name="T77" fmla="*/ 3792 h 10844"/>
                <a:gd name="T78" fmla="*/ 10845 w 16254"/>
                <a:gd name="T79" fmla="*/ 3595 h 10844"/>
                <a:gd name="T80" fmla="*/ 11074 w 16254"/>
                <a:gd name="T81" fmla="*/ 3442 h 10844"/>
                <a:gd name="T82" fmla="*/ 11220 w 16254"/>
                <a:gd name="T83" fmla="*/ 3345 h 10844"/>
                <a:gd name="T84" fmla="*/ 11508 w 16254"/>
                <a:gd name="T85" fmla="*/ 3168 h 10844"/>
                <a:gd name="T86" fmla="*/ 11816 w 16254"/>
                <a:gd name="T87" fmla="*/ 2978 h 10844"/>
                <a:gd name="T88" fmla="*/ 12170 w 16254"/>
                <a:gd name="T89" fmla="*/ 2742 h 10844"/>
                <a:gd name="T90" fmla="*/ 12464 w 16254"/>
                <a:gd name="T91" fmla="*/ 2530 h 10844"/>
                <a:gd name="T92" fmla="*/ 12738 w 16254"/>
                <a:gd name="T93" fmla="*/ 2333 h 10844"/>
                <a:gd name="T94" fmla="*/ 12967 w 16254"/>
                <a:gd name="T95" fmla="*/ 2180 h 10844"/>
                <a:gd name="T96" fmla="*/ 13113 w 16254"/>
                <a:gd name="T97" fmla="*/ 2083 h 10844"/>
                <a:gd name="T98" fmla="*/ 13401 w 16254"/>
                <a:gd name="T99" fmla="*/ 1906 h 10844"/>
                <a:gd name="T100" fmla="*/ 13709 w 16254"/>
                <a:gd name="T101" fmla="*/ 1716 h 10844"/>
                <a:gd name="T102" fmla="*/ 14063 w 16254"/>
                <a:gd name="T103" fmla="*/ 1480 h 10844"/>
                <a:gd name="T104" fmla="*/ 14357 w 16254"/>
                <a:gd name="T105" fmla="*/ 1269 h 10844"/>
                <a:gd name="T106" fmla="*/ 14631 w 16254"/>
                <a:gd name="T107" fmla="*/ 1071 h 10844"/>
                <a:gd name="T108" fmla="*/ 14860 w 16254"/>
                <a:gd name="T109" fmla="*/ 919 h 10844"/>
                <a:gd name="T110" fmla="*/ 15006 w 16254"/>
                <a:gd name="T111" fmla="*/ 821 h 10844"/>
                <a:gd name="T112" fmla="*/ 15294 w 16254"/>
                <a:gd name="T113" fmla="*/ 645 h 10844"/>
                <a:gd name="T114" fmla="*/ 15602 w 16254"/>
                <a:gd name="T115" fmla="*/ 454 h 10844"/>
                <a:gd name="T116" fmla="*/ 15956 w 16254"/>
                <a:gd name="T117" fmla="*/ 218 h 10844"/>
                <a:gd name="T118" fmla="*/ 16250 w 16254"/>
                <a:gd name="T119" fmla="*/ 7 h 108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6254" h="10844">
                  <a:moveTo>
                    <a:pt x="8" y="10819"/>
                  </a:moveTo>
                  <a:lnTo>
                    <a:pt x="70" y="10777"/>
                  </a:lnTo>
                  <a:cubicBezTo>
                    <a:pt x="76" y="10774"/>
                    <a:pt x="83" y="10775"/>
                    <a:pt x="87" y="10781"/>
                  </a:cubicBezTo>
                  <a:cubicBezTo>
                    <a:pt x="91" y="10787"/>
                    <a:pt x="90" y="10794"/>
                    <a:pt x="84" y="10798"/>
                  </a:cubicBezTo>
                  <a:lnTo>
                    <a:pt x="21" y="10840"/>
                  </a:lnTo>
                  <a:cubicBezTo>
                    <a:pt x="16" y="10844"/>
                    <a:pt x="8" y="10842"/>
                    <a:pt x="4" y="10836"/>
                  </a:cubicBezTo>
                  <a:cubicBezTo>
                    <a:pt x="0" y="10831"/>
                    <a:pt x="2" y="10823"/>
                    <a:pt x="8" y="10819"/>
                  </a:cubicBezTo>
                  <a:close/>
                  <a:moveTo>
                    <a:pt x="153" y="10722"/>
                  </a:moveTo>
                  <a:lnTo>
                    <a:pt x="216" y="10680"/>
                  </a:lnTo>
                  <a:cubicBezTo>
                    <a:pt x="221" y="10677"/>
                    <a:pt x="229" y="10678"/>
                    <a:pt x="233" y="10684"/>
                  </a:cubicBezTo>
                  <a:cubicBezTo>
                    <a:pt x="237" y="10690"/>
                    <a:pt x="235" y="10697"/>
                    <a:pt x="229" y="10701"/>
                  </a:cubicBezTo>
                  <a:lnTo>
                    <a:pt x="167" y="10743"/>
                  </a:lnTo>
                  <a:cubicBezTo>
                    <a:pt x="161" y="10747"/>
                    <a:pt x="154" y="10745"/>
                    <a:pt x="150" y="10739"/>
                  </a:cubicBezTo>
                  <a:cubicBezTo>
                    <a:pt x="146" y="10734"/>
                    <a:pt x="147" y="10726"/>
                    <a:pt x="153" y="10722"/>
                  </a:cubicBezTo>
                  <a:close/>
                  <a:moveTo>
                    <a:pt x="299" y="10625"/>
                  </a:moveTo>
                  <a:lnTo>
                    <a:pt x="361" y="10583"/>
                  </a:lnTo>
                  <a:cubicBezTo>
                    <a:pt x="367" y="10580"/>
                    <a:pt x="375" y="10581"/>
                    <a:pt x="379" y="10587"/>
                  </a:cubicBezTo>
                  <a:cubicBezTo>
                    <a:pt x="382" y="10593"/>
                    <a:pt x="381" y="10600"/>
                    <a:pt x="375" y="10604"/>
                  </a:cubicBezTo>
                  <a:lnTo>
                    <a:pt x="313" y="10646"/>
                  </a:lnTo>
                  <a:cubicBezTo>
                    <a:pt x="307" y="10650"/>
                    <a:pt x="299" y="10648"/>
                    <a:pt x="295" y="10642"/>
                  </a:cubicBezTo>
                  <a:cubicBezTo>
                    <a:pt x="291" y="10637"/>
                    <a:pt x="293" y="10629"/>
                    <a:pt x="299" y="10625"/>
                  </a:cubicBezTo>
                  <a:close/>
                  <a:moveTo>
                    <a:pt x="444" y="10528"/>
                  </a:moveTo>
                  <a:lnTo>
                    <a:pt x="507" y="10486"/>
                  </a:lnTo>
                  <a:cubicBezTo>
                    <a:pt x="513" y="10482"/>
                    <a:pt x="520" y="10484"/>
                    <a:pt x="524" y="10490"/>
                  </a:cubicBezTo>
                  <a:cubicBezTo>
                    <a:pt x="528" y="10495"/>
                    <a:pt x="526" y="10503"/>
                    <a:pt x="521" y="10507"/>
                  </a:cubicBezTo>
                  <a:lnTo>
                    <a:pt x="458" y="10549"/>
                  </a:lnTo>
                  <a:cubicBezTo>
                    <a:pt x="452" y="10553"/>
                    <a:pt x="445" y="10551"/>
                    <a:pt x="441" y="10545"/>
                  </a:cubicBezTo>
                  <a:cubicBezTo>
                    <a:pt x="437" y="10539"/>
                    <a:pt x="439" y="10532"/>
                    <a:pt x="444" y="10528"/>
                  </a:cubicBezTo>
                  <a:close/>
                  <a:moveTo>
                    <a:pt x="590" y="10431"/>
                  </a:moveTo>
                  <a:lnTo>
                    <a:pt x="652" y="10389"/>
                  </a:lnTo>
                  <a:cubicBezTo>
                    <a:pt x="658" y="10385"/>
                    <a:pt x="666" y="10387"/>
                    <a:pt x="670" y="10393"/>
                  </a:cubicBezTo>
                  <a:cubicBezTo>
                    <a:pt x="674" y="10398"/>
                    <a:pt x="672" y="10406"/>
                    <a:pt x="666" y="10410"/>
                  </a:cubicBezTo>
                  <a:lnTo>
                    <a:pt x="604" y="10452"/>
                  </a:lnTo>
                  <a:cubicBezTo>
                    <a:pt x="598" y="10455"/>
                    <a:pt x="590" y="10454"/>
                    <a:pt x="587" y="10448"/>
                  </a:cubicBezTo>
                  <a:cubicBezTo>
                    <a:pt x="583" y="10442"/>
                    <a:pt x="584" y="10435"/>
                    <a:pt x="590" y="10431"/>
                  </a:cubicBezTo>
                  <a:close/>
                  <a:moveTo>
                    <a:pt x="736" y="10334"/>
                  </a:moveTo>
                  <a:lnTo>
                    <a:pt x="798" y="10292"/>
                  </a:lnTo>
                  <a:cubicBezTo>
                    <a:pt x="804" y="10288"/>
                    <a:pt x="812" y="10290"/>
                    <a:pt x="815" y="10296"/>
                  </a:cubicBezTo>
                  <a:cubicBezTo>
                    <a:pt x="819" y="10301"/>
                    <a:pt x="818" y="10309"/>
                    <a:pt x="812" y="10313"/>
                  </a:cubicBezTo>
                  <a:lnTo>
                    <a:pt x="749" y="10355"/>
                  </a:lnTo>
                  <a:cubicBezTo>
                    <a:pt x="744" y="10358"/>
                    <a:pt x="736" y="10357"/>
                    <a:pt x="732" y="10351"/>
                  </a:cubicBezTo>
                  <a:cubicBezTo>
                    <a:pt x="728" y="10345"/>
                    <a:pt x="730" y="10338"/>
                    <a:pt x="736" y="10334"/>
                  </a:cubicBezTo>
                  <a:close/>
                  <a:moveTo>
                    <a:pt x="881" y="10237"/>
                  </a:moveTo>
                  <a:lnTo>
                    <a:pt x="944" y="10195"/>
                  </a:lnTo>
                  <a:cubicBezTo>
                    <a:pt x="949" y="10191"/>
                    <a:pt x="957" y="10193"/>
                    <a:pt x="961" y="10199"/>
                  </a:cubicBezTo>
                  <a:cubicBezTo>
                    <a:pt x="965" y="10204"/>
                    <a:pt x="963" y="10212"/>
                    <a:pt x="957" y="10216"/>
                  </a:cubicBezTo>
                  <a:lnTo>
                    <a:pt x="895" y="10257"/>
                  </a:lnTo>
                  <a:cubicBezTo>
                    <a:pt x="889" y="10261"/>
                    <a:pt x="882" y="10260"/>
                    <a:pt x="878" y="10254"/>
                  </a:cubicBezTo>
                  <a:cubicBezTo>
                    <a:pt x="874" y="10248"/>
                    <a:pt x="875" y="10241"/>
                    <a:pt x="881" y="10237"/>
                  </a:cubicBezTo>
                  <a:close/>
                  <a:moveTo>
                    <a:pt x="1027" y="10140"/>
                  </a:moveTo>
                  <a:lnTo>
                    <a:pt x="1089" y="10098"/>
                  </a:lnTo>
                  <a:cubicBezTo>
                    <a:pt x="1095" y="10094"/>
                    <a:pt x="1103" y="10096"/>
                    <a:pt x="1107" y="10101"/>
                  </a:cubicBezTo>
                  <a:cubicBezTo>
                    <a:pt x="1110" y="10107"/>
                    <a:pt x="1109" y="10115"/>
                    <a:pt x="1103" y="10119"/>
                  </a:cubicBezTo>
                  <a:lnTo>
                    <a:pt x="1041" y="10160"/>
                  </a:lnTo>
                  <a:cubicBezTo>
                    <a:pt x="1035" y="10164"/>
                    <a:pt x="1027" y="10163"/>
                    <a:pt x="1023" y="10157"/>
                  </a:cubicBezTo>
                  <a:cubicBezTo>
                    <a:pt x="1020" y="10151"/>
                    <a:pt x="1021" y="10143"/>
                    <a:pt x="1027" y="10140"/>
                  </a:cubicBezTo>
                  <a:close/>
                  <a:moveTo>
                    <a:pt x="1172" y="10043"/>
                  </a:moveTo>
                  <a:lnTo>
                    <a:pt x="1235" y="10001"/>
                  </a:lnTo>
                  <a:cubicBezTo>
                    <a:pt x="1241" y="9997"/>
                    <a:pt x="1248" y="9999"/>
                    <a:pt x="1252" y="10004"/>
                  </a:cubicBezTo>
                  <a:cubicBezTo>
                    <a:pt x="1256" y="10010"/>
                    <a:pt x="1254" y="10018"/>
                    <a:pt x="1249" y="10022"/>
                  </a:cubicBezTo>
                  <a:lnTo>
                    <a:pt x="1186" y="10063"/>
                  </a:lnTo>
                  <a:cubicBezTo>
                    <a:pt x="1181" y="10067"/>
                    <a:pt x="1173" y="10066"/>
                    <a:pt x="1169" y="10060"/>
                  </a:cubicBezTo>
                  <a:cubicBezTo>
                    <a:pt x="1165" y="10054"/>
                    <a:pt x="1167" y="10046"/>
                    <a:pt x="1172" y="10043"/>
                  </a:cubicBezTo>
                  <a:close/>
                  <a:moveTo>
                    <a:pt x="1318" y="9945"/>
                  </a:moveTo>
                  <a:lnTo>
                    <a:pt x="1380" y="9904"/>
                  </a:lnTo>
                  <a:cubicBezTo>
                    <a:pt x="1386" y="9900"/>
                    <a:pt x="1394" y="9902"/>
                    <a:pt x="1398" y="9907"/>
                  </a:cubicBezTo>
                  <a:cubicBezTo>
                    <a:pt x="1402" y="9913"/>
                    <a:pt x="1400" y="9921"/>
                    <a:pt x="1394" y="9925"/>
                  </a:cubicBezTo>
                  <a:lnTo>
                    <a:pt x="1332" y="9966"/>
                  </a:lnTo>
                  <a:cubicBezTo>
                    <a:pt x="1326" y="9970"/>
                    <a:pt x="1318" y="9969"/>
                    <a:pt x="1315" y="9963"/>
                  </a:cubicBezTo>
                  <a:cubicBezTo>
                    <a:pt x="1311" y="9957"/>
                    <a:pt x="1312" y="9949"/>
                    <a:pt x="1318" y="9945"/>
                  </a:cubicBezTo>
                  <a:close/>
                  <a:moveTo>
                    <a:pt x="1464" y="9848"/>
                  </a:moveTo>
                  <a:lnTo>
                    <a:pt x="1526" y="9807"/>
                  </a:lnTo>
                  <a:cubicBezTo>
                    <a:pt x="1532" y="9803"/>
                    <a:pt x="1540" y="9805"/>
                    <a:pt x="1543" y="9810"/>
                  </a:cubicBezTo>
                  <a:cubicBezTo>
                    <a:pt x="1547" y="9816"/>
                    <a:pt x="1546" y="9824"/>
                    <a:pt x="1540" y="9828"/>
                  </a:cubicBezTo>
                  <a:lnTo>
                    <a:pt x="1478" y="9869"/>
                  </a:lnTo>
                  <a:cubicBezTo>
                    <a:pt x="1472" y="9873"/>
                    <a:pt x="1464" y="9871"/>
                    <a:pt x="1460" y="9866"/>
                  </a:cubicBezTo>
                  <a:cubicBezTo>
                    <a:pt x="1456" y="9860"/>
                    <a:pt x="1458" y="9852"/>
                    <a:pt x="1464" y="9848"/>
                  </a:cubicBezTo>
                  <a:close/>
                  <a:moveTo>
                    <a:pt x="1609" y="9751"/>
                  </a:moveTo>
                  <a:lnTo>
                    <a:pt x="1672" y="9710"/>
                  </a:lnTo>
                  <a:cubicBezTo>
                    <a:pt x="1677" y="9706"/>
                    <a:pt x="1685" y="9707"/>
                    <a:pt x="1689" y="9713"/>
                  </a:cubicBezTo>
                  <a:cubicBezTo>
                    <a:pt x="1693" y="9719"/>
                    <a:pt x="1691" y="9727"/>
                    <a:pt x="1686" y="9731"/>
                  </a:cubicBezTo>
                  <a:lnTo>
                    <a:pt x="1623" y="9772"/>
                  </a:lnTo>
                  <a:cubicBezTo>
                    <a:pt x="1617" y="9776"/>
                    <a:pt x="1610" y="9774"/>
                    <a:pt x="1606" y="9769"/>
                  </a:cubicBezTo>
                  <a:cubicBezTo>
                    <a:pt x="1602" y="9763"/>
                    <a:pt x="1604" y="9755"/>
                    <a:pt x="1609" y="9751"/>
                  </a:cubicBezTo>
                  <a:close/>
                  <a:moveTo>
                    <a:pt x="1755" y="9654"/>
                  </a:moveTo>
                  <a:lnTo>
                    <a:pt x="1817" y="9613"/>
                  </a:lnTo>
                  <a:cubicBezTo>
                    <a:pt x="1823" y="9609"/>
                    <a:pt x="1831" y="9610"/>
                    <a:pt x="1835" y="9616"/>
                  </a:cubicBezTo>
                  <a:cubicBezTo>
                    <a:pt x="1838" y="9622"/>
                    <a:pt x="1837" y="9630"/>
                    <a:pt x="1831" y="9633"/>
                  </a:cubicBezTo>
                  <a:lnTo>
                    <a:pt x="1769" y="9675"/>
                  </a:lnTo>
                  <a:cubicBezTo>
                    <a:pt x="1763" y="9679"/>
                    <a:pt x="1755" y="9677"/>
                    <a:pt x="1751" y="9672"/>
                  </a:cubicBezTo>
                  <a:cubicBezTo>
                    <a:pt x="1748" y="9666"/>
                    <a:pt x="1749" y="9658"/>
                    <a:pt x="1755" y="9654"/>
                  </a:cubicBezTo>
                  <a:close/>
                  <a:moveTo>
                    <a:pt x="1901" y="9557"/>
                  </a:moveTo>
                  <a:lnTo>
                    <a:pt x="1963" y="9516"/>
                  </a:lnTo>
                  <a:cubicBezTo>
                    <a:pt x="1969" y="9512"/>
                    <a:pt x="1976" y="9513"/>
                    <a:pt x="1980" y="9519"/>
                  </a:cubicBezTo>
                  <a:cubicBezTo>
                    <a:pt x="1984" y="9525"/>
                    <a:pt x="1983" y="9533"/>
                    <a:pt x="1977" y="9536"/>
                  </a:cubicBezTo>
                  <a:lnTo>
                    <a:pt x="1914" y="9578"/>
                  </a:lnTo>
                  <a:cubicBezTo>
                    <a:pt x="1909" y="9582"/>
                    <a:pt x="1901" y="9580"/>
                    <a:pt x="1897" y="9575"/>
                  </a:cubicBezTo>
                  <a:cubicBezTo>
                    <a:pt x="1893" y="9569"/>
                    <a:pt x="1895" y="9561"/>
                    <a:pt x="1901" y="9557"/>
                  </a:cubicBezTo>
                  <a:close/>
                  <a:moveTo>
                    <a:pt x="2046" y="9460"/>
                  </a:moveTo>
                  <a:lnTo>
                    <a:pt x="2109" y="9419"/>
                  </a:lnTo>
                  <a:cubicBezTo>
                    <a:pt x="2114" y="9415"/>
                    <a:pt x="2122" y="9416"/>
                    <a:pt x="2126" y="9422"/>
                  </a:cubicBezTo>
                  <a:cubicBezTo>
                    <a:pt x="2130" y="9428"/>
                    <a:pt x="2128" y="9436"/>
                    <a:pt x="2122" y="9439"/>
                  </a:cubicBezTo>
                  <a:lnTo>
                    <a:pt x="2060" y="9481"/>
                  </a:lnTo>
                  <a:cubicBezTo>
                    <a:pt x="2054" y="9485"/>
                    <a:pt x="2046" y="9483"/>
                    <a:pt x="2043" y="9477"/>
                  </a:cubicBezTo>
                  <a:cubicBezTo>
                    <a:pt x="2039" y="9472"/>
                    <a:pt x="2040" y="9464"/>
                    <a:pt x="2046" y="9460"/>
                  </a:cubicBezTo>
                  <a:close/>
                  <a:moveTo>
                    <a:pt x="2192" y="9363"/>
                  </a:moveTo>
                  <a:lnTo>
                    <a:pt x="2254" y="9321"/>
                  </a:lnTo>
                  <a:cubicBezTo>
                    <a:pt x="2260" y="9318"/>
                    <a:pt x="2268" y="9319"/>
                    <a:pt x="2271" y="9325"/>
                  </a:cubicBezTo>
                  <a:cubicBezTo>
                    <a:pt x="2275" y="9331"/>
                    <a:pt x="2274" y="9338"/>
                    <a:pt x="2268" y="9342"/>
                  </a:cubicBezTo>
                  <a:lnTo>
                    <a:pt x="2206" y="9384"/>
                  </a:lnTo>
                  <a:cubicBezTo>
                    <a:pt x="2200" y="9388"/>
                    <a:pt x="2192" y="9386"/>
                    <a:pt x="2188" y="9380"/>
                  </a:cubicBezTo>
                  <a:cubicBezTo>
                    <a:pt x="2184" y="9375"/>
                    <a:pt x="2186" y="9367"/>
                    <a:pt x="2192" y="9363"/>
                  </a:cubicBezTo>
                  <a:close/>
                  <a:moveTo>
                    <a:pt x="2337" y="9266"/>
                  </a:moveTo>
                  <a:lnTo>
                    <a:pt x="2400" y="9224"/>
                  </a:lnTo>
                  <a:cubicBezTo>
                    <a:pt x="2406" y="9221"/>
                    <a:pt x="2413" y="9222"/>
                    <a:pt x="2417" y="9228"/>
                  </a:cubicBezTo>
                  <a:cubicBezTo>
                    <a:pt x="2421" y="9234"/>
                    <a:pt x="2419" y="9241"/>
                    <a:pt x="2414" y="9245"/>
                  </a:cubicBezTo>
                  <a:lnTo>
                    <a:pt x="2351" y="9287"/>
                  </a:lnTo>
                  <a:cubicBezTo>
                    <a:pt x="2345" y="9291"/>
                    <a:pt x="2338" y="9289"/>
                    <a:pt x="2334" y="9283"/>
                  </a:cubicBezTo>
                  <a:cubicBezTo>
                    <a:pt x="2330" y="9278"/>
                    <a:pt x="2332" y="9270"/>
                    <a:pt x="2337" y="9266"/>
                  </a:cubicBezTo>
                  <a:close/>
                  <a:moveTo>
                    <a:pt x="2483" y="9169"/>
                  </a:moveTo>
                  <a:lnTo>
                    <a:pt x="2545" y="9127"/>
                  </a:lnTo>
                  <a:cubicBezTo>
                    <a:pt x="2551" y="9124"/>
                    <a:pt x="2559" y="9125"/>
                    <a:pt x="2563" y="9131"/>
                  </a:cubicBezTo>
                  <a:cubicBezTo>
                    <a:pt x="2567" y="9137"/>
                    <a:pt x="2565" y="9144"/>
                    <a:pt x="2559" y="9148"/>
                  </a:cubicBezTo>
                  <a:lnTo>
                    <a:pt x="2497" y="9190"/>
                  </a:lnTo>
                  <a:cubicBezTo>
                    <a:pt x="2491" y="9194"/>
                    <a:pt x="2483" y="9192"/>
                    <a:pt x="2480" y="9186"/>
                  </a:cubicBezTo>
                  <a:cubicBezTo>
                    <a:pt x="2476" y="9181"/>
                    <a:pt x="2477" y="9173"/>
                    <a:pt x="2483" y="9169"/>
                  </a:cubicBezTo>
                  <a:close/>
                  <a:moveTo>
                    <a:pt x="2629" y="9072"/>
                  </a:moveTo>
                  <a:lnTo>
                    <a:pt x="2691" y="9030"/>
                  </a:lnTo>
                  <a:cubicBezTo>
                    <a:pt x="2697" y="9026"/>
                    <a:pt x="2704" y="9028"/>
                    <a:pt x="2708" y="9034"/>
                  </a:cubicBezTo>
                  <a:cubicBezTo>
                    <a:pt x="2712" y="9040"/>
                    <a:pt x="2711" y="9047"/>
                    <a:pt x="2705" y="9051"/>
                  </a:cubicBezTo>
                  <a:lnTo>
                    <a:pt x="2642" y="9093"/>
                  </a:lnTo>
                  <a:cubicBezTo>
                    <a:pt x="2637" y="9097"/>
                    <a:pt x="2629" y="9095"/>
                    <a:pt x="2625" y="9089"/>
                  </a:cubicBezTo>
                  <a:cubicBezTo>
                    <a:pt x="2621" y="9083"/>
                    <a:pt x="2623" y="9076"/>
                    <a:pt x="2629" y="9072"/>
                  </a:cubicBezTo>
                  <a:close/>
                  <a:moveTo>
                    <a:pt x="2774" y="8975"/>
                  </a:moveTo>
                  <a:lnTo>
                    <a:pt x="2837" y="8933"/>
                  </a:lnTo>
                  <a:cubicBezTo>
                    <a:pt x="2842" y="8929"/>
                    <a:pt x="2850" y="8931"/>
                    <a:pt x="2854" y="8937"/>
                  </a:cubicBezTo>
                  <a:cubicBezTo>
                    <a:pt x="2858" y="8942"/>
                    <a:pt x="2856" y="8950"/>
                    <a:pt x="2850" y="8954"/>
                  </a:cubicBezTo>
                  <a:lnTo>
                    <a:pt x="2788" y="8996"/>
                  </a:lnTo>
                  <a:cubicBezTo>
                    <a:pt x="2782" y="8999"/>
                    <a:pt x="2775" y="8998"/>
                    <a:pt x="2771" y="8992"/>
                  </a:cubicBezTo>
                  <a:cubicBezTo>
                    <a:pt x="2767" y="8986"/>
                    <a:pt x="2768" y="8979"/>
                    <a:pt x="2774" y="8975"/>
                  </a:cubicBezTo>
                  <a:close/>
                  <a:moveTo>
                    <a:pt x="2920" y="8878"/>
                  </a:moveTo>
                  <a:lnTo>
                    <a:pt x="2982" y="8836"/>
                  </a:lnTo>
                  <a:cubicBezTo>
                    <a:pt x="2988" y="8832"/>
                    <a:pt x="2996" y="8834"/>
                    <a:pt x="3000" y="8840"/>
                  </a:cubicBezTo>
                  <a:cubicBezTo>
                    <a:pt x="3003" y="8845"/>
                    <a:pt x="3002" y="8853"/>
                    <a:pt x="2996" y="8857"/>
                  </a:cubicBezTo>
                  <a:lnTo>
                    <a:pt x="2934" y="8899"/>
                  </a:lnTo>
                  <a:cubicBezTo>
                    <a:pt x="2928" y="8902"/>
                    <a:pt x="2920" y="8901"/>
                    <a:pt x="2916" y="8895"/>
                  </a:cubicBezTo>
                  <a:cubicBezTo>
                    <a:pt x="2913" y="8889"/>
                    <a:pt x="2914" y="8882"/>
                    <a:pt x="2920" y="8878"/>
                  </a:cubicBezTo>
                  <a:close/>
                  <a:moveTo>
                    <a:pt x="3065" y="8781"/>
                  </a:moveTo>
                  <a:lnTo>
                    <a:pt x="3128" y="8739"/>
                  </a:lnTo>
                  <a:cubicBezTo>
                    <a:pt x="3134" y="8735"/>
                    <a:pt x="3141" y="8737"/>
                    <a:pt x="3145" y="8743"/>
                  </a:cubicBezTo>
                  <a:cubicBezTo>
                    <a:pt x="3149" y="8748"/>
                    <a:pt x="3147" y="8756"/>
                    <a:pt x="3142" y="8760"/>
                  </a:cubicBezTo>
                  <a:lnTo>
                    <a:pt x="3079" y="8801"/>
                  </a:lnTo>
                  <a:cubicBezTo>
                    <a:pt x="3074" y="8805"/>
                    <a:pt x="3066" y="8804"/>
                    <a:pt x="3062" y="8798"/>
                  </a:cubicBezTo>
                  <a:cubicBezTo>
                    <a:pt x="3058" y="8792"/>
                    <a:pt x="3060" y="8785"/>
                    <a:pt x="3065" y="8781"/>
                  </a:cubicBezTo>
                  <a:close/>
                  <a:moveTo>
                    <a:pt x="3211" y="8684"/>
                  </a:moveTo>
                  <a:lnTo>
                    <a:pt x="3273" y="8642"/>
                  </a:lnTo>
                  <a:cubicBezTo>
                    <a:pt x="3279" y="8638"/>
                    <a:pt x="3287" y="8640"/>
                    <a:pt x="3291" y="8645"/>
                  </a:cubicBezTo>
                  <a:cubicBezTo>
                    <a:pt x="3295" y="8651"/>
                    <a:pt x="3293" y="8659"/>
                    <a:pt x="3287" y="8663"/>
                  </a:cubicBezTo>
                  <a:lnTo>
                    <a:pt x="3225" y="8704"/>
                  </a:lnTo>
                  <a:cubicBezTo>
                    <a:pt x="3219" y="8708"/>
                    <a:pt x="3211" y="8707"/>
                    <a:pt x="3208" y="8701"/>
                  </a:cubicBezTo>
                  <a:cubicBezTo>
                    <a:pt x="3204" y="8695"/>
                    <a:pt x="3205" y="8687"/>
                    <a:pt x="3211" y="8684"/>
                  </a:cubicBezTo>
                  <a:close/>
                  <a:moveTo>
                    <a:pt x="3357" y="8587"/>
                  </a:moveTo>
                  <a:lnTo>
                    <a:pt x="3419" y="8545"/>
                  </a:lnTo>
                  <a:cubicBezTo>
                    <a:pt x="3425" y="8541"/>
                    <a:pt x="3433" y="8543"/>
                    <a:pt x="3436" y="8548"/>
                  </a:cubicBezTo>
                  <a:cubicBezTo>
                    <a:pt x="3440" y="8554"/>
                    <a:pt x="3439" y="8562"/>
                    <a:pt x="3433" y="8566"/>
                  </a:cubicBezTo>
                  <a:lnTo>
                    <a:pt x="3371" y="8607"/>
                  </a:lnTo>
                  <a:cubicBezTo>
                    <a:pt x="3365" y="8611"/>
                    <a:pt x="3357" y="8610"/>
                    <a:pt x="3353" y="8604"/>
                  </a:cubicBezTo>
                  <a:cubicBezTo>
                    <a:pt x="3349" y="8598"/>
                    <a:pt x="3351" y="8590"/>
                    <a:pt x="3357" y="8587"/>
                  </a:cubicBezTo>
                  <a:close/>
                  <a:moveTo>
                    <a:pt x="3502" y="8489"/>
                  </a:moveTo>
                  <a:lnTo>
                    <a:pt x="3565" y="8448"/>
                  </a:lnTo>
                  <a:cubicBezTo>
                    <a:pt x="3570" y="8444"/>
                    <a:pt x="3578" y="8446"/>
                    <a:pt x="3582" y="8451"/>
                  </a:cubicBezTo>
                  <a:cubicBezTo>
                    <a:pt x="3586" y="8457"/>
                    <a:pt x="3584" y="8465"/>
                    <a:pt x="3579" y="8469"/>
                  </a:cubicBezTo>
                  <a:lnTo>
                    <a:pt x="3516" y="8510"/>
                  </a:lnTo>
                  <a:cubicBezTo>
                    <a:pt x="3510" y="8514"/>
                    <a:pt x="3503" y="8513"/>
                    <a:pt x="3499" y="8507"/>
                  </a:cubicBezTo>
                  <a:cubicBezTo>
                    <a:pt x="3495" y="8501"/>
                    <a:pt x="3497" y="8493"/>
                    <a:pt x="3502" y="8489"/>
                  </a:cubicBezTo>
                  <a:close/>
                  <a:moveTo>
                    <a:pt x="3648" y="8392"/>
                  </a:moveTo>
                  <a:lnTo>
                    <a:pt x="3710" y="8351"/>
                  </a:lnTo>
                  <a:cubicBezTo>
                    <a:pt x="3716" y="8347"/>
                    <a:pt x="3724" y="8349"/>
                    <a:pt x="3728" y="8354"/>
                  </a:cubicBezTo>
                  <a:cubicBezTo>
                    <a:pt x="3731" y="8360"/>
                    <a:pt x="3730" y="8368"/>
                    <a:pt x="3724" y="8372"/>
                  </a:cubicBezTo>
                  <a:lnTo>
                    <a:pt x="3662" y="8413"/>
                  </a:lnTo>
                  <a:cubicBezTo>
                    <a:pt x="3656" y="8417"/>
                    <a:pt x="3648" y="8416"/>
                    <a:pt x="3644" y="8410"/>
                  </a:cubicBezTo>
                  <a:cubicBezTo>
                    <a:pt x="3641" y="8404"/>
                    <a:pt x="3642" y="8396"/>
                    <a:pt x="3648" y="8392"/>
                  </a:cubicBezTo>
                  <a:close/>
                  <a:moveTo>
                    <a:pt x="3793" y="8295"/>
                  </a:moveTo>
                  <a:lnTo>
                    <a:pt x="3856" y="8254"/>
                  </a:lnTo>
                  <a:cubicBezTo>
                    <a:pt x="3862" y="8250"/>
                    <a:pt x="3869" y="8251"/>
                    <a:pt x="3873" y="8257"/>
                  </a:cubicBezTo>
                  <a:cubicBezTo>
                    <a:pt x="3877" y="8263"/>
                    <a:pt x="3876" y="8271"/>
                    <a:pt x="3870" y="8275"/>
                  </a:cubicBezTo>
                  <a:lnTo>
                    <a:pt x="3807" y="8316"/>
                  </a:lnTo>
                  <a:cubicBezTo>
                    <a:pt x="3802" y="8320"/>
                    <a:pt x="3794" y="8318"/>
                    <a:pt x="3790" y="8313"/>
                  </a:cubicBezTo>
                  <a:cubicBezTo>
                    <a:pt x="3786" y="8307"/>
                    <a:pt x="3788" y="8299"/>
                    <a:pt x="3793" y="8295"/>
                  </a:cubicBezTo>
                  <a:close/>
                  <a:moveTo>
                    <a:pt x="3939" y="8198"/>
                  </a:moveTo>
                  <a:lnTo>
                    <a:pt x="4002" y="8157"/>
                  </a:lnTo>
                  <a:cubicBezTo>
                    <a:pt x="4007" y="8153"/>
                    <a:pt x="4015" y="8154"/>
                    <a:pt x="4019" y="8160"/>
                  </a:cubicBezTo>
                  <a:cubicBezTo>
                    <a:pt x="4023" y="8166"/>
                    <a:pt x="4021" y="8174"/>
                    <a:pt x="4015" y="8178"/>
                  </a:cubicBezTo>
                  <a:lnTo>
                    <a:pt x="3953" y="8219"/>
                  </a:lnTo>
                  <a:cubicBezTo>
                    <a:pt x="3947" y="8223"/>
                    <a:pt x="3939" y="8221"/>
                    <a:pt x="3936" y="8216"/>
                  </a:cubicBezTo>
                  <a:cubicBezTo>
                    <a:pt x="3932" y="8210"/>
                    <a:pt x="3933" y="8202"/>
                    <a:pt x="3939" y="8198"/>
                  </a:cubicBezTo>
                  <a:close/>
                  <a:moveTo>
                    <a:pt x="4085" y="8101"/>
                  </a:moveTo>
                  <a:lnTo>
                    <a:pt x="4147" y="8060"/>
                  </a:lnTo>
                  <a:cubicBezTo>
                    <a:pt x="4153" y="8056"/>
                    <a:pt x="4161" y="8057"/>
                    <a:pt x="4164" y="8063"/>
                  </a:cubicBezTo>
                  <a:cubicBezTo>
                    <a:pt x="4168" y="8069"/>
                    <a:pt x="4167" y="8077"/>
                    <a:pt x="4161" y="8080"/>
                  </a:cubicBezTo>
                  <a:lnTo>
                    <a:pt x="4099" y="8122"/>
                  </a:lnTo>
                  <a:cubicBezTo>
                    <a:pt x="4093" y="8126"/>
                    <a:pt x="4085" y="8124"/>
                    <a:pt x="4081" y="8119"/>
                  </a:cubicBezTo>
                  <a:cubicBezTo>
                    <a:pt x="4077" y="8113"/>
                    <a:pt x="4079" y="8105"/>
                    <a:pt x="4085" y="8101"/>
                  </a:cubicBezTo>
                  <a:close/>
                  <a:moveTo>
                    <a:pt x="4230" y="8004"/>
                  </a:moveTo>
                  <a:lnTo>
                    <a:pt x="4293" y="7963"/>
                  </a:lnTo>
                  <a:cubicBezTo>
                    <a:pt x="4298" y="7959"/>
                    <a:pt x="4306" y="7960"/>
                    <a:pt x="4310" y="7966"/>
                  </a:cubicBezTo>
                  <a:cubicBezTo>
                    <a:pt x="4314" y="7972"/>
                    <a:pt x="4312" y="7980"/>
                    <a:pt x="4307" y="7983"/>
                  </a:cubicBezTo>
                  <a:lnTo>
                    <a:pt x="4244" y="8025"/>
                  </a:lnTo>
                  <a:cubicBezTo>
                    <a:pt x="4238" y="8029"/>
                    <a:pt x="4231" y="8027"/>
                    <a:pt x="4227" y="8022"/>
                  </a:cubicBezTo>
                  <a:cubicBezTo>
                    <a:pt x="4223" y="8016"/>
                    <a:pt x="4225" y="8008"/>
                    <a:pt x="4230" y="8004"/>
                  </a:cubicBezTo>
                  <a:close/>
                  <a:moveTo>
                    <a:pt x="4376" y="7907"/>
                  </a:moveTo>
                  <a:lnTo>
                    <a:pt x="4438" y="7866"/>
                  </a:lnTo>
                  <a:cubicBezTo>
                    <a:pt x="4444" y="7862"/>
                    <a:pt x="4452" y="7863"/>
                    <a:pt x="4456" y="7869"/>
                  </a:cubicBezTo>
                  <a:cubicBezTo>
                    <a:pt x="4460" y="7875"/>
                    <a:pt x="4458" y="7882"/>
                    <a:pt x="4452" y="7886"/>
                  </a:cubicBezTo>
                  <a:lnTo>
                    <a:pt x="4390" y="7928"/>
                  </a:lnTo>
                  <a:cubicBezTo>
                    <a:pt x="4384" y="7932"/>
                    <a:pt x="4376" y="7930"/>
                    <a:pt x="4372" y="7924"/>
                  </a:cubicBezTo>
                  <a:cubicBezTo>
                    <a:pt x="4369" y="7919"/>
                    <a:pt x="4370" y="7911"/>
                    <a:pt x="4376" y="7907"/>
                  </a:cubicBezTo>
                  <a:close/>
                  <a:moveTo>
                    <a:pt x="4522" y="7810"/>
                  </a:moveTo>
                  <a:lnTo>
                    <a:pt x="4584" y="7768"/>
                  </a:lnTo>
                  <a:cubicBezTo>
                    <a:pt x="4590" y="7765"/>
                    <a:pt x="4597" y="7766"/>
                    <a:pt x="4601" y="7772"/>
                  </a:cubicBezTo>
                  <a:cubicBezTo>
                    <a:pt x="4605" y="7778"/>
                    <a:pt x="4604" y="7785"/>
                    <a:pt x="4598" y="7789"/>
                  </a:cubicBezTo>
                  <a:lnTo>
                    <a:pt x="4535" y="7831"/>
                  </a:lnTo>
                  <a:cubicBezTo>
                    <a:pt x="4530" y="7835"/>
                    <a:pt x="4522" y="7833"/>
                    <a:pt x="4518" y="7827"/>
                  </a:cubicBezTo>
                  <a:cubicBezTo>
                    <a:pt x="4514" y="7822"/>
                    <a:pt x="4516" y="7814"/>
                    <a:pt x="4522" y="7810"/>
                  </a:cubicBezTo>
                  <a:close/>
                  <a:moveTo>
                    <a:pt x="4667" y="7713"/>
                  </a:moveTo>
                  <a:lnTo>
                    <a:pt x="4730" y="7671"/>
                  </a:lnTo>
                  <a:cubicBezTo>
                    <a:pt x="4735" y="7668"/>
                    <a:pt x="4743" y="7669"/>
                    <a:pt x="4747" y="7675"/>
                  </a:cubicBezTo>
                  <a:cubicBezTo>
                    <a:pt x="4751" y="7681"/>
                    <a:pt x="4749" y="7688"/>
                    <a:pt x="4743" y="7692"/>
                  </a:cubicBezTo>
                  <a:lnTo>
                    <a:pt x="4681" y="7734"/>
                  </a:lnTo>
                  <a:cubicBezTo>
                    <a:pt x="4675" y="7738"/>
                    <a:pt x="4668" y="7736"/>
                    <a:pt x="4664" y="7730"/>
                  </a:cubicBezTo>
                  <a:cubicBezTo>
                    <a:pt x="4660" y="7725"/>
                    <a:pt x="4661" y="7717"/>
                    <a:pt x="4667" y="7713"/>
                  </a:cubicBezTo>
                  <a:close/>
                  <a:moveTo>
                    <a:pt x="4813" y="7616"/>
                  </a:moveTo>
                  <a:lnTo>
                    <a:pt x="4875" y="7574"/>
                  </a:lnTo>
                  <a:cubicBezTo>
                    <a:pt x="4881" y="7570"/>
                    <a:pt x="4889" y="7572"/>
                    <a:pt x="4893" y="7578"/>
                  </a:cubicBezTo>
                  <a:cubicBezTo>
                    <a:pt x="4896" y="7584"/>
                    <a:pt x="4895" y="7591"/>
                    <a:pt x="4889" y="7595"/>
                  </a:cubicBezTo>
                  <a:lnTo>
                    <a:pt x="4827" y="7637"/>
                  </a:lnTo>
                  <a:cubicBezTo>
                    <a:pt x="4821" y="7641"/>
                    <a:pt x="4813" y="7639"/>
                    <a:pt x="4809" y="7633"/>
                  </a:cubicBezTo>
                  <a:cubicBezTo>
                    <a:pt x="4805" y="7627"/>
                    <a:pt x="4807" y="7620"/>
                    <a:pt x="4813" y="7616"/>
                  </a:cubicBezTo>
                  <a:close/>
                  <a:moveTo>
                    <a:pt x="4958" y="7519"/>
                  </a:moveTo>
                  <a:lnTo>
                    <a:pt x="5021" y="7477"/>
                  </a:lnTo>
                  <a:cubicBezTo>
                    <a:pt x="5027" y="7473"/>
                    <a:pt x="5034" y="7475"/>
                    <a:pt x="5038" y="7481"/>
                  </a:cubicBezTo>
                  <a:cubicBezTo>
                    <a:pt x="5042" y="7486"/>
                    <a:pt x="5040" y="7494"/>
                    <a:pt x="5035" y="7498"/>
                  </a:cubicBezTo>
                  <a:lnTo>
                    <a:pt x="4972" y="7540"/>
                  </a:lnTo>
                  <a:cubicBezTo>
                    <a:pt x="4967" y="7543"/>
                    <a:pt x="4959" y="7542"/>
                    <a:pt x="4955" y="7536"/>
                  </a:cubicBezTo>
                  <a:cubicBezTo>
                    <a:pt x="4951" y="7530"/>
                    <a:pt x="4953" y="7523"/>
                    <a:pt x="4958" y="7519"/>
                  </a:cubicBezTo>
                  <a:close/>
                  <a:moveTo>
                    <a:pt x="5104" y="7422"/>
                  </a:moveTo>
                  <a:lnTo>
                    <a:pt x="5166" y="7380"/>
                  </a:lnTo>
                  <a:cubicBezTo>
                    <a:pt x="5172" y="7376"/>
                    <a:pt x="5180" y="7378"/>
                    <a:pt x="5184" y="7384"/>
                  </a:cubicBezTo>
                  <a:cubicBezTo>
                    <a:pt x="5188" y="7389"/>
                    <a:pt x="5186" y="7397"/>
                    <a:pt x="5180" y="7401"/>
                  </a:cubicBezTo>
                  <a:lnTo>
                    <a:pt x="5118" y="7443"/>
                  </a:lnTo>
                  <a:cubicBezTo>
                    <a:pt x="5112" y="7446"/>
                    <a:pt x="5104" y="7445"/>
                    <a:pt x="5101" y="7439"/>
                  </a:cubicBezTo>
                  <a:cubicBezTo>
                    <a:pt x="5097" y="7433"/>
                    <a:pt x="5098" y="7426"/>
                    <a:pt x="5104" y="7422"/>
                  </a:cubicBezTo>
                  <a:close/>
                  <a:moveTo>
                    <a:pt x="5250" y="7325"/>
                  </a:moveTo>
                  <a:lnTo>
                    <a:pt x="5312" y="7283"/>
                  </a:lnTo>
                  <a:cubicBezTo>
                    <a:pt x="5318" y="7279"/>
                    <a:pt x="5326" y="7281"/>
                    <a:pt x="5329" y="7287"/>
                  </a:cubicBezTo>
                  <a:cubicBezTo>
                    <a:pt x="5333" y="7292"/>
                    <a:pt x="5332" y="7300"/>
                    <a:pt x="5326" y="7304"/>
                  </a:cubicBezTo>
                  <a:lnTo>
                    <a:pt x="5263" y="7346"/>
                  </a:lnTo>
                  <a:cubicBezTo>
                    <a:pt x="5258" y="7349"/>
                    <a:pt x="5250" y="7348"/>
                    <a:pt x="5246" y="7342"/>
                  </a:cubicBezTo>
                  <a:cubicBezTo>
                    <a:pt x="5242" y="7336"/>
                    <a:pt x="5244" y="7329"/>
                    <a:pt x="5250" y="7325"/>
                  </a:cubicBezTo>
                  <a:close/>
                  <a:moveTo>
                    <a:pt x="5395" y="7228"/>
                  </a:moveTo>
                  <a:lnTo>
                    <a:pt x="5458" y="7186"/>
                  </a:lnTo>
                  <a:cubicBezTo>
                    <a:pt x="5463" y="7182"/>
                    <a:pt x="5471" y="7184"/>
                    <a:pt x="5475" y="7190"/>
                  </a:cubicBezTo>
                  <a:cubicBezTo>
                    <a:pt x="5479" y="7195"/>
                    <a:pt x="5477" y="7203"/>
                    <a:pt x="5472" y="7207"/>
                  </a:cubicBezTo>
                  <a:lnTo>
                    <a:pt x="5409" y="7248"/>
                  </a:lnTo>
                  <a:cubicBezTo>
                    <a:pt x="5403" y="7252"/>
                    <a:pt x="5396" y="7251"/>
                    <a:pt x="5392" y="7245"/>
                  </a:cubicBezTo>
                  <a:cubicBezTo>
                    <a:pt x="5388" y="7239"/>
                    <a:pt x="5390" y="7231"/>
                    <a:pt x="5395" y="7228"/>
                  </a:cubicBezTo>
                  <a:close/>
                  <a:moveTo>
                    <a:pt x="5541" y="7131"/>
                  </a:moveTo>
                  <a:lnTo>
                    <a:pt x="5603" y="7089"/>
                  </a:lnTo>
                  <a:cubicBezTo>
                    <a:pt x="5609" y="7085"/>
                    <a:pt x="5617" y="7087"/>
                    <a:pt x="5621" y="7092"/>
                  </a:cubicBezTo>
                  <a:cubicBezTo>
                    <a:pt x="5624" y="7098"/>
                    <a:pt x="5623" y="7106"/>
                    <a:pt x="5617" y="7110"/>
                  </a:cubicBezTo>
                  <a:lnTo>
                    <a:pt x="5555" y="7151"/>
                  </a:lnTo>
                  <a:cubicBezTo>
                    <a:pt x="5549" y="7155"/>
                    <a:pt x="5541" y="7154"/>
                    <a:pt x="5537" y="7148"/>
                  </a:cubicBezTo>
                  <a:cubicBezTo>
                    <a:pt x="5534" y="7142"/>
                    <a:pt x="5535" y="7134"/>
                    <a:pt x="5541" y="7131"/>
                  </a:cubicBezTo>
                  <a:close/>
                  <a:moveTo>
                    <a:pt x="5686" y="7034"/>
                  </a:moveTo>
                  <a:lnTo>
                    <a:pt x="5749" y="6992"/>
                  </a:lnTo>
                  <a:cubicBezTo>
                    <a:pt x="5755" y="6988"/>
                    <a:pt x="5762" y="6990"/>
                    <a:pt x="5766" y="6995"/>
                  </a:cubicBezTo>
                  <a:cubicBezTo>
                    <a:pt x="5770" y="7001"/>
                    <a:pt x="5768" y="7009"/>
                    <a:pt x="5763" y="7013"/>
                  </a:cubicBezTo>
                  <a:lnTo>
                    <a:pt x="5700" y="7054"/>
                  </a:lnTo>
                  <a:cubicBezTo>
                    <a:pt x="5695" y="7058"/>
                    <a:pt x="5687" y="7057"/>
                    <a:pt x="5683" y="7051"/>
                  </a:cubicBezTo>
                  <a:cubicBezTo>
                    <a:pt x="5679" y="7045"/>
                    <a:pt x="5681" y="7037"/>
                    <a:pt x="5686" y="7034"/>
                  </a:cubicBezTo>
                  <a:close/>
                  <a:moveTo>
                    <a:pt x="5832" y="6936"/>
                  </a:moveTo>
                  <a:lnTo>
                    <a:pt x="5894" y="6895"/>
                  </a:lnTo>
                  <a:cubicBezTo>
                    <a:pt x="5900" y="6891"/>
                    <a:pt x="5908" y="6893"/>
                    <a:pt x="5912" y="6898"/>
                  </a:cubicBezTo>
                  <a:cubicBezTo>
                    <a:pt x="5916" y="6904"/>
                    <a:pt x="5914" y="6912"/>
                    <a:pt x="5908" y="6916"/>
                  </a:cubicBezTo>
                  <a:lnTo>
                    <a:pt x="5846" y="6957"/>
                  </a:lnTo>
                  <a:cubicBezTo>
                    <a:pt x="5840" y="6961"/>
                    <a:pt x="5832" y="6960"/>
                    <a:pt x="5829" y="6954"/>
                  </a:cubicBezTo>
                  <a:cubicBezTo>
                    <a:pt x="5825" y="6948"/>
                    <a:pt x="5826" y="6940"/>
                    <a:pt x="5832" y="6936"/>
                  </a:cubicBezTo>
                  <a:close/>
                  <a:moveTo>
                    <a:pt x="5978" y="6839"/>
                  </a:moveTo>
                  <a:lnTo>
                    <a:pt x="6040" y="6798"/>
                  </a:lnTo>
                  <a:cubicBezTo>
                    <a:pt x="6046" y="6794"/>
                    <a:pt x="6054" y="6796"/>
                    <a:pt x="6057" y="6801"/>
                  </a:cubicBezTo>
                  <a:cubicBezTo>
                    <a:pt x="6061" y="6807"/>
                    <a:pt x="6060" y="6815"/>
                    <a:pt x="6054" y="6819"/>
                  </a:cubicBezTo>
                  <a:lnTo>
                    <a:pt x="5992" y="6860"/>
                  </a:lnTo>
                  <a:cubicBezTo>
                    <a:pt x="5986" y="6864"/>
                    <a:pt x="5978" y="6862"/>
                    <a:pt x="5974" y="6857"/>
                  </a:cubicBezTo>
                  <a:cubicBezTo>
                    <a:pt x="5970" y="6851"/>
                    <a:pt x="5972" y="6843"/>
                    <a:pt x="5978" y="6839"/>
                  </a:cubicBezTo>
                  <a:close/>
                  <a:moveTo>
                    <a:pt x="6123" y="6742"/>
                  </a:moveTo>
                  <a:lnTo>
                    <a:pt x="6186" y="6701"/>
                  </a:lnTo>
                  <a:cubicBezTo>
                    <a:pt x="6191" y="6697"/>
                    <a:pt x="6199" y="6698"/>
                    <a:pt x="6203" y="6704"/>
                  </a:cubicBezTo>
                  <a:cubicBezTo>
                    <a:pt x="6207" y="6710"/>
                    <a:pt x="6205" y="6718"/>
                    <a:pt x="6200" y="6722"/>
                  </a:cubicBezTo>
                  <a:lnTo>
                    <a:pt x="6137" y="6763"/>
                  </a:lnTo>
                  <a:cubicBezTo>
                    <a:pt x="6131" y="6767"/>
                    <a:pt x="6124" y="6765"/>
                    <a:pt x="6120" y="6760"/>
                  </a:cubicBezTo>
                  <a:cubicBezTo>
                    <a:pt x="6116" y="6754"/>
                    <a:pt x="6118" y="6746"/>
                    <a:pt x="6123" y="6742"/>
                  </a:cubicBezTo>
                  <a:close/>
                  <a:moveTo>
                    <a:pt x="6269" y="6645"/>
                  </a:moveTo>
                  <a:lnTo>
                    <a:pt x="6331" y="6604"/>
                  </a:lnTo>
                  <a:cubicBezTo>
                    <a:pt x="6337" y="6600"/>
                    <a:pt x="6345" y="6601"/>
                    <a:pt x="6349" y="6607"/>
                  </a:cubicBezTo>
                  <a:cubicBezTo>
                    <a:pt x="6352" y="6613"/>
                    <a:pt x="6351" y="6621"/>
                    <a:pt x="6345" y="6624"/>
                  </a:cubicBezTo>
                  <a:lnTo>
                    <a:pt x="6283" y="6666"/>
                  </a:lnTo>
                  <a:cubicBezTo>
                    <a:pt x="6277" y="6670"/>
                    <a:pt x="6269" y="6668"/>
                    <a:pt x="6265" y="6663"/>
                  </a:cubicBezTo>
                  <a:cubicBezTo>
                    <a:pt x="6262" y="6657"/>
                    <a:pt x="6263" y="6649"/>
                    <a:pt x="6269" y="6645"/>
                  </a:cubicBezTo>
                  <a:close/>
                  <a:moveTo>
                    <a:pt x="6415" y="6548"/>
                  </a:moveTo>
                  <a:lnTo>
                    <a:pt x="6477" y="6507"/>
                  </a:lnTo>
                  <a:cubicBezTo>
                    <a:pt x="6483" y="6503"/>
                    <a:pt x="6490" y="6504"/>
                    <a:pt x="6494" y="6510"/>
                  </a:cubicBezTo>
                  <a:cubicBezTo>
                    <a:pt x="6498" y="6516"/>
                    <a:pt x="6497" y="6524"/>
                    <a:pt x="6491" y="6527"/>
                  </a:cubicBezTo>
                  <a:lnTo>
                    <a:pt x="6428" y="6569"/>
                  </a:lnTo>
                  <a:cubicBezTo>
                    <a:pt x="6423" y="6573"/>
                    <a:pt x="6415" y="6571"/>
                    <a:pt x="6411" y="6566"/>
                  </a:cubicBezTo>
                  <a:cubicBezTo>
                    <a:pt x="6407" y="6560"/>
                    <a:pt x="6409" y="6552"/>
                    <a:pt x="6415" y="6548"/>
                  </a:cubicBezTo>
                  <a:close/>
                  <a:moveTo>
                    <a:pt x="6560" y="6451"/>
                  </a:moveTo>
                  <a:lnTo>
                    <a:pt x="6623" y="6410"/>
                  </a:lnTo>
                  <a:cubicBezTo>
                    <a:pt x="6628" y="6406"/>
                    <a:pt x="6636" y="6407"/>
                    <a:pt x="6640" y="6413"/>
                  </a:cubicBezTo>
                  <a:cubicBezTo>
                    <a:pt x="6644" y="6419"/>
                    <a:pt x="6642" y="6427"/>
                    <a:pt x="6636" y="6430"/>
                  </a:cubicBezTo>
                  <a:lnTo>
                    <a:pt x="6574" y="6472"/>
                  </a:lnTo>
                  <a:cubicBezTo>
                    <a:pt x="6568" y="6476"/>
                    <a:pt x="6561" y="6474"/>
                    <a:pt x="6557" y="6468"/>
                  </a:cubicBezTo>
                  <a:cubicBezTo>
                    <a:pt x="6553" y="6463"/>
                    <a:pt x="6554" y="6455"/>
                    <a:pt x="6560" y="6451"/>
                  </a:cubicBezTo>
                  <a:close/>
                  <a:moveTo>
                    <a:pt x="6706" y="6354"/>
                  </a:moveTo>
                  <a:lnTo>
                    <a:pt x="6768" y="6312"/>
                  </a:lnTo>
                  <a:cubicBezTo>
                    <a:pt x="6774" y="6309"/>
                    <a:pt x="6782" y="6310"/>
                    <a:pt x="6786" y="6316"/>
                  </a:cubicBezTo>
                  <a:cubicBezTo>
                    <a:pt x="6789" y="6322"/>
                    <a:pt x="6788" y="6329"/>
                    <a:pt x="6782" y="6333"/>
                  </a:cubicBezTo>
                  <a:lnTo>
                    <a:pt x="6720" y="6375"/>
                  </a:lnTo>
                  <a:cubicBezTo>
                    <a:pt x="6714" y="6379"/>
                    <a:pt x="6706" y="6377"/>
                    <a:pt x="6702" y="6371"/>
                  </a:cubicBezTo>
                  <a:cubicBezTo>
                    <a:pt x="6698" y="6366"/>
                    <a:pt x="6700" y="6358"/>
                    <a:pt x="6706" y="6354"/>
                  </a:cubicBezTo>
                  <a:close/>
                  <a:moveTo>
                    <a:pt x="6851" y="6257"/>
                  </a:moveTo>
                  <a:lnTo>
                    <a:pt x="6914" y="6215"/>
                  </a:lnTo>
                  <a:cubicBezTo>
                    <a:pt x="6920" y="6212"/>
                    <a:pt x="6927" y="6213"/>
                    <a:pt x="6931" y="6219"/>
                  </a:cubicBezTo>
                  <a:cubicBezTo>
                    <a:pt x="6935" y="6225"/>
                    <a:pt x="6933" y="6232"/>
                    <a:pt x="6928" y="6236"/>
                  </a:cubicBezTo>
                  <a:lnTo>
                    <a:pt x="6865" y="6278"/>
                  </a:lnTo>
                  <a:cubicBezTo>
                    <a:pt x="6860" y="6282"/>
                    <a:pt x="6852" y="6280"/>
                    <a:pt x="6848" y="6274"/>
                  </a:cubicBezTo>
                  <a:cubicBezTo>
                    <a:pt x="6844" y="6269"/>
                    <a:pt x="6846" y="6261"/>
                    <a:pt x="6851" y="6257"/>
                  </a:cubicBezTo>
                  <a:close/>
                  <a:moveTo>
                    <a:pt x="6997" y="6160"/>
                  </a:moveTo>
                  <a:lnTo>
                    <a:pt x="7059" y="6118"/>
                  </a:lnTo>
                  <a:cubicBezTo>
                    <a:pt x="7065" y="6115"/>
                    <a:pt x="7073" y="6116"/>
                    <a:pt x="7077" y="6122"/>
                  </a:cubicBezTo>
                  <a:cubicBezTo>
                    <a:pt x="7081" y="6128"/>
                    <a:pt x="7079" y="6135"/>
                    <a:pt x="7073" y="6139"/>
                  </a:cubicBezTo>
                  <a:lnTo>
                    <a:pt x="7011" y="6181"/>
                  </a:lnTo>
                  <a:cubicBezTo>
                    <a:pt x="7005" y="6185"/>
                    <a:pt x="6997" y="6183"/>
                    <a:pt x="6994" y="6177"/>
                  </a:cubicBezTo>
                  <a:cubicBezTo>
                    <a:pt x="6990" y="6172"/>
                    <a:pt x="6991" y="6164"/>
                    <a:pt x="6997" y="6160"/>
                  </a:cubicBezTo>
                  <a:close/>
                  <a:moveTo>
                    <a:pt x="7143" y="6063"/>
                  </a:moveTo>
                  <a:lnTo>
                    <a:pt x="7205" y="6021"/>
                  </a:lnTo>
                  <a:cubicBezTo>
                    <a:pt x="7211" y="6017"/>
                    <a:pt x="7219" y="6019"/>
                    <a:pt x="7222" y="6025"/>
                  </a:cubicBezTo>
                  <a:cubicBezTo>
                    <a:pt x="7226" y="6030"/>
                    <a:pt x="7225" y="6038"/>
                    <a:pt x="7219" y="6042"/>
                  </a:cubicBezTo>
                  <a:lnTo>
                    <a:pt x="7156" y="6084"/>
                  </a:lnTo>
                  <a:cubicBezTo>
                    <a:pt x="7151" y="6088"/>
                    <a:pt x="7143" y="6086"/>
                    <a:pt x="7139" y="6080"/>
                  </a:cubicBezTo>
                  <a:cubicBezTo>
                    <a:pt x="7135" y="6074"/>
                    <a:pt x="7137" y="6067"/>
                    <a:pt x="7143" y="6063"/>
                  </a:cubicBezTo>
                  <a:close/>
                  <a:moveTo>
                    <a:pt x="7288" y="5966"/>
                  </a:moveTo>
                  <a:lnTo>
                    <a:pt x="7351" y="5924"/>
                  </a:lnTo>
                  <a:cubicBezTo>
                    <a:pt x="7356" y="5920"/>
                    <a:pt x="7364" y="5922"/>
                    <a:pt x="7368" y="5928"/>
                  </a:cubicBezTo>
                  <a:cubicBezTo>
                    <a:pt x="7372" y="5933"/>
                    <a:pt x="7370" y="5941"/>
                    <a:pt x="7365" y="5945"/>
                  </a:cubicBezTo>
                  <a:lnTo>
                    <a:pt x="7302" y="5987"/>
                  </a:lnTo>
                  <a:cubicBezTo>
                    <a:pt x="7296" y="5990"/>
                    <a:pt x="7289" y="5989"/>
                    <a:pt x="7285" y="5983"/>
                  </a:cubicBezTo>
                  <a:cubicBezTo>
                    <a:pt x="7281" y="5977"/>
                    <a:pt x="7282" y="5970"/>
                    <a:pt x="7288" y="5966"/>
                  </a:cubicBezTo>
                  <a:close/>
                  <a:moveTo>
                    <a:pt x="7434" y="5869"/>
                  </a:moveTo>
                  <a:lnTo>
                    <a:pt x="7496" y="5827"/>
                  </a:lnTo>
                  <a:cubicBezTo>
                    <a:pt x="7502" y="5823"/>
                    <a:pt x="7510" y="5825"/>
                    <a:pt x="7514" y="5831"/>
                  </a:cubicBezTo>
                  <a:cubicBezTo>
                    <a:pt x="7517" y="5836"/>
                    <a:pt x="7516" y="5844"/>
                    <a:pt x="7510" y="5848"/>
                  </a:cubicBezTo>
                  <a:lnTo>
                    <a:pt x="7448" y="5890"/>
                  </a:lnTo>
                  <a:cubicBezTo>
                    <a:pt x="7442" y="5893"/>
                    <a:pt x="7434" y="5892"/>
                    <a:pt x="7430" y="5886"/>
                  </a:cubicBezTo>
                  <a:cubicBezTo>
                    <a:pt x="7427" y="5880"/>
                    <a:pt x="7428" y="5873"/>
                    <a:pt x="7434" y="5869"/>
                  </a:cubicBezTo>
                  <a:close/>
                  <a:moveTo>
                    <a:pt x="7579" y="5772"/>
                  </a:moveTo>
                  <a:lnTo>
                    <a:pt x="7642" y="5730"/>
                  </a:lnTo>
                  <a:cubicBezTo>
                    <a:pt x="7648" y="5726"/>
                    <a:pt x="7655" y="5728"/>
                    <a:pt x="7659" y="5734"/>
                  </a:cubicBezTo>
                  <a:cubicBezTo>
                    <a:pt x="7663" y="5739"/>
                    <a:pt x="7661" y="5747"/>
                    <a:pt x="7656" y="5751"/>
                  </a:cubicBezTo>
                  <a:lnTo>
                    <a:pt x="7593" y="5792"/>
                  </a:lnTo>
                  <a:cubicBezTo>
                    <a:pt x="7588" y="5796"/>
                    <a:pt x="7580" y="5795"/>
                    <a:pt x="7576" y="5789"/>
                  </a:cubicBezTo>
                  <a:cubicBezTo>
                    <a:pt x="7572" y="5783"/>
                    <a:pt x="7574" y="5776"/>
                    <a:pt x="7579" y="5772"/>
                  </a:cubicBezTo>
                  <a:close/>
                  <a:moveTo>
                    <a:pt x="7725" y="5675"/>
                  </a:moveTo>
                  <a:lnTo>
                    <a:pt x="7787" y="5633"/>
                  </a:lnTo>
                  <a:cubicBezTo>
                    <a:pt x="7793" y="5629"/>
                    <a:pt x="7801" y="5631"/>
                    <a:pt x="7805" y="5636"/>
                  </a:cubicBezTo>
                  <a:cubicBezTo>
                    <a:pt x="7809" y="5642"/>
                    <a:pt x="7807" y="5650"/>
                    <a:pt x="7801" y="5654"/>
                  </a:cubicBezTo>
                  <a:lnTo>
                    <a:pt x="7739" y="5695"/>
                  </a:lnTo>
                  <a:cubicBezTo>
                    <a:pt x="7733" y="5699"/>
                    <a:pt x="7725" y="5698"/>
                    <a:pt x="7722" y="5692"/>
                  </a:cubicBezTo>
                  <a:cubicBezTo>
                    <a:pt x="7718" y="5686"/>
                    <a:pt x="7719" y="5678"/>
                    <a:pt x="7725" y="5675"/>
                  </a:cubicBezTo>
                  <a:close/>
                  <a:moveTo>
                    <a:pt x="7871" y="5578"/>
                  </a:moveTo>
                  <a:lnTo>
                    <a:pt x="7933" y="5536"/>
                  </a:lnTo>
                  <a:cubicBezTo>
                    <a:pt x="7939" y="5532"/>
                    <a:pt x="7947" y="5534"/>
                    <a:pt x="7950" y="5539"/>
                  </a:cubicBezTo>
                  <a:cubicBezTo>
                    <a:pt x="7954" y="5545"/>
                    <a:pt x="7953" y="5553"/>
                    <a:pt x="7947" y="5557"/>
                  </a:cubicBezTo>
                  <a:lnTo>
                    <a:pt x="7885" y="5598"/>
                  </a:lnTo>
                  <a:cubicBezTo>
                    <a:pt x="7879" y="5602"/>
                    <a:pt x="7871" y="5601"/>
                    <a:pt x="7867" y="5595"/>
                  </a:cubicBezTo>
                  <a:cubicBezTo>
                    <a:pt x="7863" y="5589"/>
                    <a:pt x="7865" y="5581"/>
                    <a:pt x="7871" y="5578"/>
                  </a:cubicBezTo>
                  <a:close/>
                  <a:moveTo>
                    <a:pt x="8016" y="5480"/>
                  </a:moveTo>
                  <a:lnTo>
                    <a:pt x="8079" y="5439"/>
                  </a:lnTo>
                  <a:cubicBezTo>
                    <a:pt x="8084" y="5435"/>
                    <a:pt x="8092" y="5437"/>
                    <a:pt x="8096" y="5442"/>
                  </a:cubicBezTo>
                  <a:cubicBezTo>
                    <a:pt x="8100" y="5448"/>
                    <a:pt x="8098" y="5456"/>
                    <a:pt x="8093" y="5460"/>
                  </a:cubicBezTo>
                  <a:lnTo>
                    <a:pt x="8030" y="5501"/>
                  </a:lnTo>
                  <a:cubicBezTo>
                    <a:pt x="8024" y="5505"/>
                    <a:pt x="8017" y="5504"/>
                    <a:pt x="8013" y="5498"/>
                  </a:cubicBezTo>
                  <a:cubicBezTo>
                    <a:pt x="8009" y="5492"/>
                    <a:pt x="8011" y="5484"/>
                    <a:pt x="8016" y="5480"/>
                  </a:cubicBezTo>
                  <a:close/>
                  <a:moveTo>
                    <a:pt x="8162" y="5383"/>
                  </a:moveTo>
                  <a:lnTo>
                    <a:pt x="8224" y="5342"/>
                  </a:lnTo>
                  <a:cubicBezTo>
                    <a:pt x="8230" y="5338"/>
                    <a:pt x="8238" y="5340"/>
                    <a:pt x="8242" y="5345"/>
                  </a:cubicBezTo>
                  <a:cubicBezTo>
                    <a:pt x="8245" y="5351"/>
                    <a:pt x="8244" y="5359"/>
                    <a:pt x="8238" y="5363"/>
                  </a:cubicBezTo>
                  <a:lnTo>
                    <a:pt x="8176" y="5404"/>
                  </a:lnTo>
                  <a:cubicBezTo>
                    <a:pt x="8170" y="5408"/>
                    <a:pt x="8162" y="5407"/>
                    <a:pt x="8158" y="5401"/>
                  </a:cubicBezTo>
                  <a:cubicBezTo>
                    <a:pt x="8155" y="5395"/>
                    <a:pt x="8156" y="5387"/>
                    <a:pt x="8162" y="5383"/>
                  </a:cubicBezTo>
                  <a:close/>
                  <a:moveTo>
                    <a:pt x="8308" y="5286"/>
                  </a:moveTo>
                  <a:lnTo>
                    <a:pt x="8370" y="5245"/>
                  </a:lnTo>
                  <a:cubicBezTo>
                    <a:pt x="8376" y="5241"/>
                    <a:pt x="8383" y="5242"/>
                    <a:pt x="8387" y="5248"/>
                  </a:cubicBezTo>
                  <a:cubicBezTo>
                    <a:pt x="8391" y="5254"/>
                    <a:pt x="8390" y="5262"/>
                    <a:pt x="8384" y="5266"/>
                  </a:cubicBezTo>
                  <a:lnTo>
                    <a:pt x="8321" y="5307"/>
                  </a:lnTo>
                  <a:cubicBezTo>
                    <a:pt x="8316" y="5311"/>
                    <a:pt x="8308" y="5309"/>
                    <a:pt x="8304" y="5304"/>
                  </a:cubicBezTo>
                  <a:cubicBezTo>
                    <a:pt x="8300" y="5298"/>
                    <a:pt x="8302" y="5290"/>
                    <a:pt x="8308" y="5286"/>
                  </a:cubicBezTo>
                  <a:close/>
                  <a:moveTo>
                    <a:pt x="8453" y="5189"/>
                  </a:moveTo>
                  <a:lnTo>
                    <a:pt x="8516" y="5148"/>
                  </a:lnTo>
                  <a:cubicBezTo>
                    <a:pt x="8521" y="5144"/>
                    <a:pt x="8529" y="5145"/>
                    <a:pt x="8533" y="5151"/>
                  </a:cubicBezTo>
                  <a:cubicBezTo>
                    <a:pt x="8537" y="5157"/>
                    <a:pt x="8535" y="5165"/>
                    <a:pt x="8529" y="5169"/>
                  </a:cubicBezTo>
                  <a:lnTo>
                    <a:pt x="8467" y="5210"/>
                  </a:lnTo>
                  <a:cubicBezTo>
                    <a:pt x="8461" y="5214"/>
                    <a:pt x="8454" y="5212"/>
                    <a:pt x="8450" y="5207"/>
                  </a:cubicBezTo>
                  <a:cubicBezTo>
                    <a:pt x="8446" y="5201"/>
                    <a:pt x="8447" y="5193"/>
                    <a:pt x="8453" y="5189"/>
                  </a:cubicBezTo>
                  <a:close/>
                  <a:moveTo>
                    <a:pt x="8599" y="5092"/>
                  </a:moveTo>
                  <a:lnTo>
                    <a:pt x="8661" y="5051"/>
                  </a:lnTo>
                  <a:cubicBezTo>
                    <a:pt x="8667" y="5047"/>
                    <a:pt x="8675" y="5048"/>
                    <a:pt x="8678" y="5054"/>
                  </a:cubicBezTo>
                  <a:cubicBezTo>
                    <a:pt x="8682" y="5060"/>
                    <a:pt x="8681" y="5068"/>
                    <a:pt x="8675" y="5071"/>
                  </a:cubicBezTo>
                  <a:lnTo>
                    <a:pt x="8613" y="5113"/>
                  </a:lnTo>
                  <a:cubicBezTo>
                    <a:pt x="8607" y="5117"/>
                    <a:pt x="8599" y="5115"/>
                    <a:pt x="8595" y="5110"/>
                  </a:cubicBezTo>
                  <a:cubicBezTo>
                    <a:pt x="8591" y="5104"/>
                    <a:pt x="8593" y="5096"/>
                    <a:pt x="8599" y="5092"/>
                  </a:cubicBezTo>
                  <a:close/>
                  <a:moveTo>
                    <a:pt x="8744" y="4995"/>
                  </a:moveTo>
                  <a:lnTo>
                    <a:pt x="8807" y="4954"/>
                  </a:lnTo>
                  <a:cubicBezTo>
                    <a:pt x="8813" y="4950"/>
                    <a:pt x="8820" y="4951"/>
                    <a:pt x="8824" y="4957"/>
                  </a:cubicBezTo>
                  <a:cubicBezTo>
                    <a:pt x="8828" y="4963"/>
                    <a:pt x="8826" y="4971"/>
                    <a:pt x="8821" y="4974"/>
                  </a:cubicBezTo>
                  <a:lnTo>
                    <a:pt x="8758" y="5016"/>
                  </a:lnTo>
                  <a:cubicBezTo>
                    <a:pt x="8752" y="5020"/>
                    <a:pt x="8745" y="5018"/>
                    <a:pt x="8741" y="5013"/>
                  </a:cubicBezTo>
                  <a:cubicBezTo>
                    <a:pt x="8737" y="5007"/>
                    <a:pt x="8739" y="4999"/>
                    <a:pt x="8744" y="4995"/>
                  </a:cubicBezTo>
                  <a:close/>
                  <a:moveTo>
                    <a:pt x="8890" y="4898"/>
                  </a:moveTo>
                  <a:lnTo>
                    <a:pt x="8952" y="4857"/>
                  </a:lnTo>
                  <a:cubicBezTo>
                    <a:pt x="8958" y="4853"/>
                    <a:pt x="8966" y="4854"/>
                    <a:pt x="8970" y="4860"/>
                  </a:cubicBezTo>
                  <a:cubicBezTo>
                    <a:pt x="8974" y="4866"/>
                    <a:pt x="8972" y="4873"/>
                    <a:pt x="8966" y="4877"/>
                  </a:cubicBezTo>
                  <a:lnTo>
                    <a:pt x="8904" y="4919"/>
                  </a:lnTo>
                  <a:cubicBezTo>
                    <a:pt x="8898" y="4923"/>
                    <a:pt x="8890" y="4921"/>
                    <a:pt x="8887" y="4915"/>
                  </a:cubicBezTo>
                  <a:cubicBezTo>
                    <a:pt x="8883" y="4910"/>
                    <a:pt x="8884" y="4902"/>
                    <a:pt x="8890" y="4898"/>
                  </a:cubicBezTo>
                  <a:close/>
                  <a:moveTo>
                    <a:pt x="9036" y="4801"/>
                  </a:moveTo>
                  <a:lnTo>
                    <a:pt x="9098" y="4759"/>
                  </a:lnTo>
                  <a:cubicBezTo>
                    <a:pt x="9104" y="4756"/>
                    <a:pt x="9112" y="4757"/>
                    <a:pt x="9115" y="4763"/>
                  </a:cubicBezTo>
                  <a:cubicBezTo>
                    <a:pt x="9119" y="4769"/>
                    <a:pt x="9118" y="4776"/>
                    <a:pt x="9112" y="4780"/>
                  </a:cubicBezTo>
                  <a:lnTo>
                    <a:pt x="9049" y="4822"/>
                  </a:lnTo>
                  <a:cubicBezTo>
                    <a:pt x="9044" y="4826"/>
                    <a:pt x="9036" y="4824"/>
                    <a:pt x="9032" y="4818"/>
                  </a:cubicBezTo>
                  <a:cubicBezTo>
                    <a:pt x="9028" y="4813"/>
                    <a:pt x="9030" y="4805"/>
                    <a:pt x="9036" y="4801"/>
                  </a:cubicBezTo>
                  <a:close/>
                  <a:moveTo>
                    <a:pt x="9181" y="4704"/>
                  </a:moveTo>
                  <a:lnTo>
                    <a:pt x="9244" y="4662"/>
                  </a:lnTo>
                  <a:cubicBezTo>
                    <a:pt x="9249" y="4659"/>
                    <a:pt x="9257" y="4660"/>
                    <a:pt x="9261" y="4666"/>
                  </a:cubicBezTo>
                  <a:cubicBezTo>
                    <a:pt x="9265" y="4672"/>
                    <a:pt x="9263" y="4679"/>
                    <a:pt x="9257" y="4683"/>
                  </a:cubicBezTo>
                  <a:lnTo>
                    <a:pt x="9195" y="4725"/>
                  </a:lnTo>
                  <a:cubicBezTo>
                    <a:pt x="9189" y="4729"/>
                    <a:pt x="9182" y="4727"/>
                    <a:pt x="9178" y="4721"/>
                  </a:cubicBezTo>
                  <a:cubicBezTo>
                    <a:pt x="9174" y="4716"/>
                    <a:pt x="9175" y="4708"/>
                    <a:pt x="9181" y="4704"/>
                  </a:cubicBezTo>
                  <a:close/>
                  <a:moveTo>
                    <a:pt x="9327" y="4607"/>
                  </a:moveTo>
                  <a:lnTo>
                    <a:pt x="9389" y="4565"/>
                  </a:lnTo>
                  <a:cubicBezTo>
                    <a:pt x="9395" y="4561"/>
                    <a:pt x="9403" y="4563"/>
                    <a:pt x="9407" y="4569"/>
                  </a:cubicBezTo>
                  <a:cubicBezTo>
                    <a:pt x="9410" y="4575"/>
                    <a:pt x="9409" y="4582"/>
                    <a:pt x="9403" y="4586"/>
                  </a:cubicBezTo>
                  <a:lnTo>
                    <a:pt x="9341" y="4628"/>
                  </a:lnTo>
                  <a:cubicBezTo>
                    <a:pt x="9335" y="4632"/>
                    <a:pt x="9327" y="4630"/>
                    <a:pt x="9323" y="4624"/>
                  </a:cubicBezTo>
                  <a:cubicBezTo>
                    <a:pt x="9320" y="4619"/>
                    <a:pt x="9321" y="4611"/>
                    <a:pt x="9327" y="4607"/>
                  </a:cubicBezTo>
                  <a:close/>
                  <a:moveTo>
                    <a:pt x="9472" y="4510"/>
                  </a:moveTo>
                  <a:lnTo>
                    <a:pt x="9535" y="4468"/>
                  </a:lnTo>
                  <a:cubicBezTo>
                    <a:pt x="9541" y="4464"/>
                    <a:pt x="9548" y="4466"/>
                    <a:pt x="9552" y="4472"/>
                  </a:cubicBezTo>
                  <a:cubicBezTo>
                    <a:pt x="9556" y="4477"/>
                    <a:pt x="9554" y="4485"/>
                    <a:pt x="9549" y="4489"/>
                  </a:cubicBezTo>
                  <a:lnTo>
                    <a:pt x="9486" y="4531"/>
                  </a:lnTo>
                  <a:cubicBezTo>
                    <a:pt x="9481" y="4534"/>
                    <a:pt x="9473" y="4533"/>
                    <a:pt x="9469" y="4527"/>
                  </a:cubicBezTo>
                  <a:cubicBezTo>
                    <a:pt x="9465" y="4521"/>
                    <a:pt x="9467" y="4514"/>
                    <a:pt x="9472" y="4510"/>
                  </a:cubicBezTo>
                  <a:close/>
                  <a:moveTo>
                    <a:pt x="9618" y="4413"/>
                  </a:moveTo>
                  <a:lnTo>
                    <a:pt x="9680" y="4371"/>
                  </a:lnTo>
                  <a:cubicBezTo>
                    <a:pt x="9686" y="4367"/>
                    <a:pt x="9694" y="4369"/>
                    <a:pt x="9698" y="4375"/>
                  </a:cubicBezTo>
                  <a:cubicBezTo>
                    <a:pt x="9702" y="4380"/>
                    <a:pt x="9700" y="4388"/>
                    <a:pt x="9694" y="4392"/>
                  </a:cubicBezTo>
                  <a:lnTo>
                    <a:pt x="9632" y="4434"/>
                  </a:lnTo>
                  <a:cubicBezTo>
                    <a:pt x="9626" y="4437"/>
                    <a:pt x="9618" y="4436"/>
                    <a:pt x="9615" y="4430"/>
                  </a:cubicBezTo>
                  <a:cubicBezTo>
                    <a:pt x="9611" y="4424"/>
                    <a:pt x="9612" y="4417"/>
                    <a:pt x="9618" y="4413"/>
                  </a:cubicBezTo>
                  <a:close/>
                  <a:moveTo>
                    <a:pt x="9764" y="4316"/>
                  </a:moveTo>
                  <a:lnTo>
                    <a:pt x="9826" y="4274"/>
                  </a:lnTo>
                  <a:cubicBezTo>
                    <a:pt x="9832" y="4270"/>
                    <a:pt x="9840" y="4272"/>
                    <a:pt x="9843" y="4278"/>
                  </a:cubicBezTo>
                  <a:cubicBezTo>
                    <a:pt x="9847" y="4283"/>
                    <a:pt x="9846" y="4291"/>
                    <a:pt x="9840" y="4295"/>
                  </a:cubicBezTo>
                  <a:lnTo>
                    <a:pt x="9778" y="4337"/>
                  </a:lnTo>
                  <a:cubicBezTo>
                    <a:pt x="9772" y="4340"/>
                    <a:pt x="9764" y="4339"/>
                    <a:pt x="9760" y="4333"/>
                  </a:cubicBezTo>
                  <a:cubicBezTo>
                    <a:pt x="9756" y="4327"/>
                    <a:pt x="9758" y="4320"/>
                    <a:pt x="9764" y="4316"/>
                  </a:cubicBezTo>
                  <a:close/>
                  <a:moveTo>
                    <a:pt x="9909" y="4219"/>
                  </a:moveTo>
                  <a:lnTo>
                    <a:pt x="9972" y="4177"/>
                  </a:lnTo>
                  <a:cubicBezTo>
                    <a:pt x="9977" y="4173"/>
                    <a:pt x="9985" y="4175"/>
                    <a:pt x="9989" y="4181"/>
                  </a:cubicBezTo>
                  <a:cubicBezTo>
                    <a:pt x="9993" y="4186"/>
                    <a:pt x="9991" y="4194"/>
                    <a:pt x="9986" y="4198"/>
                  </a:cubicBezTo>
                  <a:lnTo>
                    <a:pt x="9923" y="4239"/>
                  </a:lnTo>
                  <a:cubicBezTo>
                    <a:pt x="9917" y="4243"/>
                    <a:pt x="9910" y="4242"/>
                    <a:pt x="9906" y="4236"/>
                  </a:cubicBezTo>
                  <a:cubicBezTo>
                    <a:pt x="9902" y="4230"/>
                    <a:pt x="9904" y="4222"/>
                    <a:pt x="9909" y="4219"/>
                  </a:cubicBezTo>
                  <a:close/>
                  <a:moveTo>
                    <a:pt x="10055" y="4122"/>
                  </a:moveTo>
                  <a:lnTo>
                    <a:pt x="10117" y="4080"/>
                  </a:lnTo>
                  <a:cubicBezTo>
                    <a:pt x="10123" y="4076"/>
                    <a:pt x="10131" y="4078"/>
                    <a:pt x="10135" y="4083"/>
                  </a:cubicBezTo>
                  <a:cubicBezTo>
                    <a:pt x="10138" y="4089"/>
                    <a:pt x="10137" y="4097"/>
                    <a:pt x="10131" y="4101"/>
                  </a:cubicBezTo>
                  <a:lnTo>
                    <a:pt x="10069" y="4142"/>
                  </a:lnTo>
                  <a:cubicBezTo>
                    <a:pt x="10063" y="4146"/>
                    <a:pt x="10055" y="4145"/>
                    <a:pt x="10051" y="4139"/>
                  </a:cubicBezTo>
                  <a:cubicBezTo>
                    <a:pt x="10048" y="4133"/>
                    <a:pt x="10049" y="4125"/>
                    <a:pt x="10055" y="4122"/>
                  </a:cubicBezTo>
                  <a:close/>
                  <a:moveTo>
                    <a:pt x="10201" y="4025"/>
                  </a:moveTo>
                  <a:lnTo>
                    <a:pt x="10263" y="3983"/>
                  </a:lnTo>
                  <a:cubicBezTo>
                    <a:pt x="10269" y="3979"/>
                    <a:pt x="10276" y="3981"/>
                    <a:pt x="10280" y="3986"/>
                  </a:cubicBezTo>
                  <a:cubicBezTo>
                    <a:pt x="10284" y="3992"/>
                    <a:pt x="10283" y="4000"/>
                    <a:pt x="10277" y="4004"/>
                  </a:cubicBezTo>
                  <a:lnTo>
                    <a:pt x="10214" y="4045"/>
                  </a:lnTo>
                  <a:cubicBezTo>
                    <a:pt x="10209" y="4049"/>
                    <a:pt x="10201" y="4048"/>
                    <a:pt x="10197" y="4042"/>
                  </a:cubicBezTo>
                  <a:cubicBezTo>
                    <a:pt x="10193" y="4036"/>
                    <a:pt x="10195" y="4028"/>
                    <a:pt x="10201" y="4025"/>
                  </a:cubicBezTo>
                  <a:close/>
                  <a:moveTo>
                    <a:pt x="10346" y="3927"/>
                  </a:moveTo>
                  <a:lnTo>
                    <a:pt x="10409" y="3886"/>
                  </a:lnTo>
                  <a:cubicBezTo>
                    <a:pt x="10414" y="3882"/>
                    <a:pt x="10422" y="3884"/>
                    <a:pt x="10426" y="3889"/>
                  </a:cubicBezTo>
                  <a:cubicBezTo>
                    <a:pt x="10430" y="3895"/>
                    <a:pt x="10428" y="3903"/>
                    <a:pt x="10422" y="3907"/>
                  </a:cubicBezTo>
                  <a:lnTo>
                    <a:pt x="10360" y="3948"/>
                  </a:lnTo>
                  <a:cubicBezTo>
                    <a:pt x="10354" y="3952"/>
                    <a:pt x="10346" y="3951"/>
                    <a:pt x="10343" y="3945"/>
                  </a:cubicBezTo>
                  <a:cubicBezTo>
                    <a:pt x="10339" y="3939"/>
                    <a:pt x="10340" y="3931"/>
                    <a:pt x="10346" y="3927"/>
                  </a:cubicBezTo>
                  <a:close/>
                  <a:moveTo>
                    <a:pt x="10492" y="3830"/>
                  </a:moveTo>
                  <a:lnTo>
                    <a:pt x="10554" y="3789"/>
                  </a:lnTo>
                  <a:cubicBezTo>
                    <a:pt x="10560" y="3785"/>
                    <a:pt x="10568" y="3787"/>
                    <a:pt x="10571" y="3792"/>
                  </a:cubicBezTo>
                  <a:cubicBezTo>
                    <a:pt x="10575" y="3798"/>
                    <a:pt x="10574" y="3806"/>
                    <a:pt x="10568" y="3810"/>
                  </a:cubicBezTo>
                  <a:lnTo>
                    <a:pt x="10506" y="3851"/>
                  </a:lnTo>
                  <a:cubicBezTo>
                    <a:pt x="10500" y="3855"/>
                    <a:pt x="10492" y="3853"/>
                    <a:pt x="10488" y="3848"/>
                  </a:cubicBezTo>
                  <a:cubicBezTo>
                    <a:pt x="10484" y="3842"/>
                    <a:pt x="10486" y="3834"/>
                    <a:pt x="10492" y="3830"/>
                  </a:cubicBezTo>
                  <a:close/>
                  <a:moveTo>
                    <a:pt x="10637" y="3733"/>
                  </a:moveTo>
                  <a:lnTo>
                    <a:pt x="10700" y="3692"/>
                  </a:lnTo>
                  <a:cubicBezTo>
                    <a:pt x="10706" y="3688"/>
                    <a:pt x="10713" y="3689"/>
                    <a:pt x="10717" y="3695"/>
                  </a:cubicBezTo>
                  <a:cubicBezTo>
                    <a:pt x="10721" y="3701"/>
                    <a:pt x="10719" y="3709"/>
                    <a:pt x="10714" y="3713"/>
                  </a:cubicBezTo>
                  <a:lnTo>
                    <a:pt x="10651" y="3754"/>
                  </a:lnTo>
                  <a:cubicBezTo>
                    <a:pt x="10645" y="3758"/>
                    <a:pt x="10638" y="3756"/>
                    <a:pt x="10634" y="3751"/>
                  </a:cubicBezTo>
                  <a:cubicBezTo>
                    <a:pt x="10630" y="3745"/>
                    <a:pt x="10632" y="3737"/>
                    <a:pt x="10637" y="3733"/>
                  </a:cubicBezTo>
                  <a:close/>
                  <a:moveTo>
                    <a:pt x="10783" y="3636"/>
                  </a:moveTo>
                  <a:lnTo>
                    <a:pt x="10845" y="3595"/>
                  </a:lnTo>
                  <a:cubicBezTo>
                    <a:pt x="10851" y="3591"/>
                    <a:pt x="10859" y="3592"/>
                    <a:pt x="10863" y="3598"/>
                  </a:cubicBezTo>
                  <a:cubicBezTo>
                    <a:pt x="10867" y="3604"/>
                    <a:pt x="10865" y="3612"/>
                    <a:pt x="10859" y="3615"/>
                  </a:cubicBezTo>
                  <a:lnTo>
                    <a:pt x="10797" y="3657"/>
                  </a:lnTo>
                  <a:cubicBezTo>
                    <a:pt x="10791" y="3661"/>
                    <a:pt x="10783" y="3659"/>
                    <a:pt x="10780" y="3654"/>
                  </a:cubicBezTo>
                  <a:cubicBezTo>
                    <a:pt x="10776" y="3648"/>
                    <a:pt x="10777" y="3640"/>
                    <a:pt x="10783" y="3636"/>
                  </a:cubicBezTo>
                  <a:close/>
                  <a:moveTo>
                    <a:pt x="10929" y="3539"/>
                  </a:moveTo>
                  <a:lnTo>
                    <a:pt x="10991" y="3498"/>
                  </a:lnTo>
                  <a:cubicBezTo>
                    <a:pt x="10997" y="3494"/>
                    <a:pt x="11004" y="3495"/>
                    <a:pt x="11008" y="3501"/>
                  </a:cubicBezTo>
                  <a:cubicBezTo>
                    <a:pt x="11012" y="3507"/>
                    <a:pt x="11011" y="3515"/>
                    <a:pt x="11005" y="3518"/>
                  </a:cubicBezTo>
                  <a:lnTo>
                    <a:pt x="10942" y="3560"/>
                  </a:lnTo>
                  <a:cubicBezTo>
                    <a:pt x="10937" y="3564"/>
                    <a:pt x="10929" y="3562"/>
                    <a:pt x="10925" y="3557"/>
                  </a:cubicBezTo>
                  <a:cubicBezTo>
                    <a:pt x="10921" y="3551"/>
                    <a:pt x="10923" y="3543"/>
                    <a:pt x="10929" y="3539"/>
                  </a:cubicBezTo>
                  <a:close/>
                  <a:moveTo>
                    <a:pt x="11074" y="3442"/>
                  </a:moveTo>
                  <a:lnTo>
                    <a:pt x="11137" y="3401"/>
                  </a:lnTo>
                  <a:cubicBezTo>
                    <a:pt x="11142" y="3397"/>
                    <a:pt x="11150" y="3398"/>
                    <a:pt x="11154" y="3404"/>
                  </a:cubicBezTo>
                  <a:cubicBezTo>
                    <a:pt x="11158" y="3410"/>
                    <a:pt x="11156" y="3418"/>
                    <a:pt x="11150" y="3421"/>
                  </a:cubicBezTo>
                  <a:lnTo>
                    <a:pt x="11088" y="3463"/>
                  </a:lnTo>
                  <a:cubicBezTo>
                    <a:pt x="11082" y="3467"/>
                    <a:pt x="11075" y="3465"/>
                    <a:pt x="11071" y="3459"/>
                  </a:cubicBezTo>
                  <a:cubicBezTo>
                    <a:pt x="11067" y="3454"/>
                    <a:pt x="11068" y="3446"/>
                    <a:pt x="11074" y="3442"/>
                  </a:cubicBezTo>
                  <a:close/>
                  <a:moveTo>
                    <a:pt x="11220" y="3345"/>
                  </a:moveTo>
                  <a:lnTo>
                    <a:pt x="11282" y="3303"/>
                  </a:lnTo>
                  <a:cubicBezTo>
                    <a:pt x="11288" y="3300"/>
                    <a:pt x="11296" y="3301"/>
                    <a:pt x="11300" y="3307"/>
                  </a:cubicBezTo>
                  <a:cubicBezTo>
                    <a:pt x="11303" y="3313"/>
                    <a:pt x="11302" y="3320"/>
                    <a:pt x="11296" y="3324"/>
                  </a:cubicBezTo>
                  <a:lnTo>
                    <a:pt x="11234" y="3366"/>
                  </a:lnTo>
                  <a:cubicBezTo>
                    <a:pt x="11228" y="3370"/>
                    <a:pt x="11220" y="3368"/>
                    <a:pt x="11216" y="3362"/>
                  </a:cubicBezTo>
                  <a:cubicBezTo>
                    <a:pt x="11213" y="3357"/>
                    <a:pt x="11214" y="3349"/>
                    <a:pt x="11220" y="3345"/>
                  </a:cubicBezTo>
                  <a:close/>
                  <a:moveTo>
                    <a:pt x="11365" y="3248"/>
                  </a:moveTo>
                  <a:lnTo>
                    <a:pt x="11428" y="3206"/>
                  </a:lnTo>
                  <a:cubicBezTo>
                    <a:pt x="11434" y="3203"/>
                    <a:pt x="11441" y="3204"/>
                    <a:pt x="11445" y="3210"/>
                  </a:cubicBezTo>
                  <a:cubicBezTo>
                    <a:pt x="11449" y="3216"/>
                    <a:pt x="11447" y="3223"/>
                    <a:pt x="11442" y="3227"/>
                  </a:cubicBezTo>
                  <a:lnTo>
                    <a:pt x="11379" y="3269"/>
                  </a:lnTo>
                  <a:cubicBezTo>
                    <a:pt x="11374" y="3273"/>
                    <a:pt x="11366" y="3271"/>
                    <a:pt x="11362" y="3265"/>
                  </a:cubicBezTo>
                  <a:cubicBezTo>
                    <a:pt x="11358" y="3260"/>
                    <a:pt x="11360" y="3252"/>
                    <a:pt x="11365" y="3248"/>
                  </a:cubicBezTo>
                  <a:close/>
                  <a:moveTo>
                    <a:pt x="11511" y="3151"/>
                  </a:moveTo>
                  <a:lnTo>
                    <a:pt x="11573" y="3109"/>
                  </a:lnTo>
                  <a:cubicBezTo>
                    <a:pt x="11579" y="3106"/>
                    <a:pt x="11587" y="3107"/>
                    <a:pt x="11591" y="3113"/>
                  </a:cubicBezTo>
                  <a:cubicBezTo>
                    <a:pt x="11595" y="3119"/>
                    <a:pt x="11593" y="3126"/>
                    <a:pt x="11587" y="3130"/>
                  </a:cubicBezTo>
                  <a:lnTo>
                    <a:pt x="11525" y="3172"/>
                  </a:lnTo>
                  <a:cubicBezTo>
                    <a:pt x="11519" y="3176"/>
                    <a:pt x="11511" y="3174"/>
                    <a:pt x="11508" y="3168"/>
                  </a:cubicBezTo>
                  <a:cubicBezTo>
                    <a:pt x="11504" y="3163"/>
                    <a:pt x="11505" y="3155"/>
                    <a:pt x="11511" y="3151"/>
                  </a:cubicBezTo>
                  <a:close/>
                  <a:moveTo>
                    <a:pt x="11657" y="3054"/>
                  </a:moveTo>
                  <a:lnTo>
                    <a:pt x="11719" y="3012"/>
                  </a:lnTo>
                  <a:cubicBezTo>
                    <a:pt x="11725" y="3008"/>
                    <a:pt x="11733" y="3010"/>
                    <a:pt x="11736" y="3016"/>
                  </a:cubicBezTo>
                  <a:cubicBezTo>
                    <a:pt x="11740" y="3022"/>
                    <a:pt x="11739" y="3029"/>
                    <a:pt x="11733" y="3033"/>
                  </a:cubicBezTo>
                  <a:lnTo>
                    <a:pt x="11671" y="3075"/>
                  </a:lnTo>
                  <a:cubicBezTo>
                    <a:pt x="11665" y="3079"/>
                    <a:pt x="11657" y="3077"/>
                    <a:pt x="11653" y="3071"/>
                  </a:cubicBezTo>
                  <a:cubicBezTo>
                    <a:pt x="11649" y="3065"/>
                    <a:pt x="11651" y="3058"/>
                    <a:pt x="11657" y="3054"/>
                  </a:cubicBezTo>
                  <a:close/>
                  <a:moveTo>
                    <a:pt x="11802" y="2957"/>
                  </a:moveTo>
                  <a:lnTo>
                    <a:pt x="11865" y="2915"/>
                  </a:lnTo>
                  <a:cubicBezTo>
                    <a:pt x="11870" y="2911"/>
                    <a:pt x="11878" y="2913"/>
                    <a:pt x="11882" y="2919"/>
                  </a:cubicBezTo>
                  <a:cubicBezTo>
                    <a:pt x="11886" y="2924"/>
                    <a:pt x="11884" y="2932"/>
                    <a:pt x="11879" y="2936"/>
                  </a:cubicBezTo>
                  <a:lnTo>
                    <a:pt x="11816" y="2978"/>
                  </a:lnTo>
                  <a:cubicBezTo>
                    <a:pt x="11810" y="2981"/>
                    <a:pt x="11803" y="2980"/>
                    <a:pt x="11799" y="2974"/>
                  </a:cubicBezTo>
                  <a:cubicBezTo>
                    <a:pt x="11795" y="2968"/>
                    <a:pt x="11797" y="2961"/>
                    <a:pt x="11802" y="2957"/>
                  </a:cubicBezTo>
                  <a:close/>
                  <a:moveTo>
                    <a:pt x="11948" y="2860"/>
                  </a:moveTo>
                  <a:lnTo>
                    <a:pt x="12010" y="2818"/>
                  </a:lnTo>
                  <a:cubicBezTo>
                    <a:pt x="12016" y="2814"/>
                    <a:pt x="12024" y="2816"/>
                    <a:pt x="12028" y="2822"/>
                  </a:cubicBezTo>
                  <a:cubicBezTo>
                    <a:pt x="12031" y="2827"/>
                    <a:pt x="12030" y="2835"/>
                    <a:pt x="12024" y="2839"/>
                  </a:cubicBezTo>
                  <a:lnTo>
                    <a:pt x="11962" y="2881"/>
                  </a:lnTo>
                  <a:cubicBezTo>
                    <a:pt x="11956" y="2884"/>
                    <a:pt x="11948" y="2883"/>
                    <a:pt x="11944" y="2877"/>
                  </a:cubicBezTo>
                  <a:cubicBezTo>
                    <a:pt x="11941" y="2871"/>
                    <a:pt x="11942" y="2864"/>
                    <a:pt x="11948" y="2860"/>
                  </a:cubicBezTo>
                  <a:close/>
                  <a:moveTo>
                    <a:pt x="12093" y="2763"/>
                  </a:moveTo>
                  <a:lnTo>
                    <a:pt x="12156" y="2721"/>
                  </a:lnTo>
                  <a:cubicBezTo>
                    <a:pt x="12162" y="2717"/>
                    <a:pt x="12169" y="2719"/>
                    <a:pt x="12173" y="2725"/>
                  </a:cubicBezTo>
                  <a:cubicBezTo>
                    <a:pt x="12177" y="2730"/>
                    <a:pt x="12176" y="2738"/>
                    <a:pt x="12170" y="2742"/>
                  </a:cubicBezTo>
                  <a:lnTo>
                    <a:pt x="12107" y="2784"/>
                  </a:lnTo>
                  <a:cubicBezTo>
                    <a:pt x="12102" y="2787"/>
                    <a:pt x="12094" y="2786"/>
                    <a:pt x="12090" y="2780"/>
                  </a:cubicBezTo>
                  <a:cubicBezTo>
                    <a:pt x="12086" y="2774"/>
                    <a:pt x="12088" y="2767"/>
                    <a:pt x="12093" y="2763"/>
                  </a:cubicBezTo>
                  <a:close/>
                  <a:moveTo>
                    <a:pt x="12239" y="2666"/>
                  </a:moveTo>
                  <a:lnTo>
                    <a:pt x="12302" y="2624"/>
                  </a:lnTo>
                  <a:cubicBezTo>
                    <a:pt x="12307" y="2620"/>
                    <a:pt x="12315" y="2622"/>
                    <a:pt x="12319" y="2628"/>
                  </a:cubicBezTo>
                  <a:cubicBezTo>
                    <a:pt x="12323" y="2633"/>
                    <a:pt x="12321" y="2641"/>
                    <a:pt x="12315" y="2645"/>
                  </a:cubicBezTo>
                  <a:lnTo>
                    <a:pt x="12253" y="2686"/>
                  </a:lnTo>
                  <a:cubicBezTo>
                    <a:pt x="12247" y="2690"/>
                    <a:pt x="12239" y="2689"/>
                    <a:pt x="12236" y="2683"/>
                  </a:cubicBezTo>
                  <a:cubicBezTo>
                    <a:pt x="12232" y="2677"/>
                    <a:pt x="12233" y="2669"/>
                    <a:pt x="12239" y="2666"/>
                  </a:cubicBezTo>
                  <a:close/>
                  <a:moveTo>
                    <a:pt x="12385" y="2569"/>
                  </a:moveTo>
                  <a:lnTo>
                    <a:pt x="12447" y="2527"/>
                  </a:lnTo>
                  <a:cubicBezTo>
                    <a:pt x="12453" y="2523"/>
                    <a:pt x="12461" y="2525"/>
                    <a:pt x="12464" y="2530"/>
                  </a:cubicBezTo>
                  <a:cubicBezTo>
                    <a:pt x="12468" y="2536"/>
                    <a:pt x="12467" y="2544"/>
                    <a:pt x="12461" y="2548"/>
                  </a:cubicBezTo>
                  <a:lnTo>
                    <a:pt x="12399" y="2589"/>
                  </a:lnTo>
                  <a:cubicBezTo>
                    <a:pt x="12393" y="2593"/>
                    <a:pt x="12385" y="2592"/>
                    <a:pt x="12381" y="2586"/>
                  </a:cubicBezTo>
                  <a:cubicBezTo>
                    <a:pt x="12377" y="2580"/>
                    <a:pt x="12379" y="2572"/>
                    <a:pt x="12385" y="2569"/>
                  </a:cubicBezTo>
                  <a:close/>
                  <a:moveTo>
                    <a:pt x="12530" y="2472"/>
                  </a:moveTo>
                  <a:lnTo>
                    <a:pt x="12593" y="2430"/>
                  </a:lnTo>
                  <a:cubicBezTo>
                    <a:pt x="12598" y="2426"/>
                    <a:pt x="12606" y="2428"/>
                    <a:pt x="12610" y="2433"/>
                  </a:cubicBezTo>
                  <a:cubicBezTo>
                    <a:pt x="12614" y="2439"/>
                    <a:pt x="12612" y="2447"/>
                    <a:pt x="12607" y="2451"/>
                  </a:cubicBezTo>
                  <a:lnTo>
                    <a:pt x="12544" y="2492"/>
                  </a:lnTo>
                  <a:cubicBezTo>
                    <a:pt x="12538" y="2496"/>
                    <a:pt x="12531" y="2495"/>
                    <a:pt x="12527" y="2489"/>
                  </a:cubicBezTo>
                  <a:cubicBezTo>
                    <a:pt x="12523" y="2483"/>
                    <a:pt x="12525" y="2475"/>
                    <a:pt x="12530" y="2472"/>
                  </a:cubicBezTo>
                  <a:close/>
                  <a:moveTo>
                    <a:pt x="12676" y="2374"/>
                  </a:moveTo>
                  <a:lnTo>
                    <a:pt x="12738" y="2333"/>
                  </a:lnTo>
                  <a:cubicBezTo>
                    <a:pt x="12744" y="2329"/>
                    <a:pt x="12752" y="2331"/>
                    <a:pt x="12756" y="2336"/>
                  </a:cubicBezTo>
                  <a:cubicBezTo>
                    <a:pt x="12760" y="2342"/>
                    <a:pt x="12758" y="2350"/>
                    <a:pt x="12752" y="2354"/>
                  </a:cubicBezTo>
                  <a:lnTo>
                    <a:pt x="12690" y="2395"/>
                  </a:lnTo>
                  <a:cubicBezTo>
                    <a:pt x="12684" y="2399"/>
                    <a:pt x="12676" y="2398"/>
                    <a:pt x="12672" y="2392"/>
                  </a:cubicBezTo>
                  <a:cubicBezTo>
                    <a:pt x="12669" y="2386"/>
                    <a:pt x="12670" y="2378"/>
                    <a:pt x="12676" y="2374"/>
                  </a:cubicBezTo>
                  <a:close/>
                  <a:moveTo>
                    <a:pt x="12822" y="2277"/>
                  </a:moveTo>
                  <a:lnTo>
                    <a:pt x="12884" y="2236"/>
                  </a:lnTo>
                  <a:cubicBezTo>
                    <a:pt x="12890" y="2232"/>
                    <a:pt x="12897" y="2234"/>
                    <a:pt x="12901" y="2239"/>
                  </a:cubicBezTo>
                  <a:cubicBezTo>
                    <a:pt x="12905" y="2245"/>
                    <a:pt x="12904" y="2253"/>
                    <a:pt x="12898" y="2257"/>
                  </a:cubicBezTo>
                  <a:lnTo>
                    <a:pt x="12835" y="2298"/>
                  </a:lnTo>
                  <a:cubicBezTo>
                    <a:pt x="12830" y="2302"/>
                    <a:pt x="12822" y="2300"/>
                    <a:pt x="12818" y="2295"/>
                  </a:cubicBezTo>
                  <a:cubicBezTo>
                    <a:pt x="12814" y="2289"/>
                    <a:pt x="12816" y="2281"/>
                    <a:pt x="12822" y="2277"/>
                  </a:cubicBezTo>
                  <a:close/>
                  <a:moveTo>
                    <a:pt x="12967" y="2180"/>
                  </a:moveTo>
                  <a:lnTo>
                    <a:pt x="13030" y="2139"/>
                  </a:lnTo>
                  <a:cubicBezTo>
                    <a:pt x="13035" y="2135"/>
                    <a:pt x="13043" y="2136"/>
                    <a:pt x="13047" y="2142"/>
                  </a:cubicBezTo>
                  <a:cubicBezTo>
                    <a:pt x="13051" y="2148"/>
                    <a:pt x="13049" y="2156"/>
                    <a:pt x="13043" y="2160"/>
                  </a:cubicBezTo>
                  <a:lnTo>
                    <a:pt x="12981" y="2201"/>
                  </a:lnTo>
                  <a:cubicBezTo>
                    <a:pt x="12975" y="2205"/>
                    <a:pt x="12968" y="2203"/>
                    <a:pt x="12964" y="2198"/>
                  </a:cubicBezTo>
                  <a:cubicBezTo>
                    <a:pt x="12960" y="2192"/>
                    <a:pt x="12961" y="2184"/>
                    <a:pt x="12967" y="2180"/>
                  </a:cubicBezTo>
                  <a:close/>
                  <a:moveTo>
                    <a:pt x="13113" y="2083"/>
                  </a:moveTo>
                  <a:lnTo>
                    <a:pt x="13175" y="2042"/>
                  </a:lnTo>
                  <a:cubicBezTo>
                    <a:pt x="13181" y="2038"/>
                    <a:pt x="13189" y="2039"/>
                    <a:pt x="13193" y="2045"/>
                  </a:cubicBezTo>
                  <a:cubicBezTo>
                    <a:pt x="13196" y="2051"/>
                    <a:pt x="13195" y="2059"/>
                    <a:pt x="13189" y="2062"/>
                  </a:cubicBezTo>
                  <a:lnTo>
                    <a:pt x="13127" y="2104"/>
                  </a:lnTo>
                  <a:cubicBezTo>
                    <a:pt x="13121" y="2108"/>
                    <a:pt x="13113" y="2106"/>
                    <a:pt x="13109" y="2101"/>
                  </a:cubicBezTo>
                  <a:cubicBezTo>
                    <a:pt x="13105" y="2095"/>
                    <a:pt x="13107" y="2087"/>
                    <a:pt x="13113" y="2083"/>
                  </a:cubicBezTo>
                  <a:close/>
                  <a:moveTo>
                    <a:pt x="13258" y="1986"/>
                  </a:moveTo>
                  <a:lnTo>
                    <a:pt x="13321" y="1945"/>
                  </a:lnTo>
                  <a:cubicBezTo>
                    <a:pt x="13327" y="1941"/>
                    <a:pt x="13334" y="1942"/>
                    <a:pt x="13338" y="1948"/>
                  </a:cubicBezTo>
                  <a:cubicBezTo>
                    <a:pt x="13342" y="1954"/>
                    <a:pt x="13340" y="1962"/>
                    <a:pt x="13335" y="1965"/>
                  </a:cubicBezTo>
                  <a:lnTo>
                    <a:pt x="13272" y="2007"/>
                  </a:lnTo>
                  <a:cubicBezTo>
                    <a:pt x="13267" y="2011"/>
                    <a:pt x="13259" y="2009"/>
                    <a:pt x="13255" y="2004"/>
                  </a:cubicBezTo>
                  <a:cubicBezTo>
                    <a:pt x="13251" y="1998"/>
                    <a:pt x="13253" y="1990"/>
                    <a:pt x="13258" y="1986"/>
                  </a:cubicBezTo>
                  <a:close/>
                  <a:moveTo>
                    <a:pt x="13404" y="1889"/>
                  </a:moveTo>
                  <a:lnTo>
                    <a:pt x="13466" y="1848"/>
                  </a:lnTo>
                  <a:cubicBezTo>
                    <a:pt x="13472" y="1844"/>
                    <a:pt x="13480" y="1845"/>
                    <a:pt x="13484" y="1851"/>
                  </a:cubicBezTo>
                  <a:cubicBezTo>
                    <a:pt x="13488" y="1857"/>
                    <a:pt x="13486" y="1865"/>
                    <a:pt x="13480" y="1868"/>
                  </a:cubicBezTo>
                  <a:lnTo>
                    <a:pt x="13418" y="1910"/>
                  </a:lnTo>
                  <a:cubicBezTo>
                    <a:pt x="13412" y="1914"/>
                    <a:pt x="13404" y="1912"/>
                    <a:pt x="13401" y="1906"/>
                  </a:cubicBezTo>
                  <a:cubicBezTo>
                    <a:pt x="13397" y="1901"/>
                    <a:pt x="13398" y="1893"/>
                    <a:pt x="13404" y="1889"/>
                  </a:cubicBezTo>
                  <a:close/>
                  <a:moveTo>
                    <a:pt x="13550" y="1792"/>
                  </a:moveTo>
                  <a:lnTo>
                    <a:pt x="13612" y="1750"/>
                  </a:lnTo>
                  <a:cubicBezTo>
                    <a:pt x="13618" y="1747"/>
                    <a:pt x="13626" y="1748"/>
                    <a:pt x="13629" y="1754"/>
                  </a:cubicBezTo>
                  <a:cubicBezTo>
                    <a:pt x="13633" y="1760"/>
                    <a:pt x="13632" y="1767"/>
                    <a:pt x="13626" y="1771"/>
                  </a:cubicBezTo>
                  <a:lnTo>
                    <a:pt x="13564" y="1813"/>
                  </a:lnTo>
                  <a:cubicBezTo>
                    <a:pt x="13558" y="1817"/>
                    <a:pt x="13550" y="1815"/>
                    <a:pt x="13546" y="1809"/>
                  </a:cubicBezTo>
                  <a:cubicBezTo>
                    <a:pt x="13542" y="1804"/>
                    <a:pt x="13544" y="1796"/>
                    <a:pt x="13550" y="1792"/>
                  </a:cubicBezTo>
                  <a:close/>
                  <a:moveTo>
                    <a:pt x="13695" y="1695"/>
                  </a:moveTo>
                  <a:lnTo>
                    <a:pt x="13758" y="1653"/>
                  </a:lnTo>
                  <a:cubicBezTo>
                    <a:pt x="13763" y="1650"/>
                    <a:pt x="13771" y="1651"/>
                    <a:pt x="13775" y="1657"/>
                  </a:cubicBezTo>
                  <a:cubicBezTo>
                    <a:pt x="13779" y="1663"/>
                    <a:pt x="13777" y="1670"/>
                    <a:pt x="13772" y="1674"/>
                  </a:cubicBezTo>
                  <a:lnTo>
                    <a:pt x="13709" y="1716"/>
                  </a:lnTo>
                  <a:cubicBezTo>
                    <a:pt x="13703" y="1720"/>
                    <a:pt x="13696" y="1718"/>
                    <a:pt x="13692" y="1712"/>
                  </a:cubicBezTo>
                  <a:cubicBezTo>
                    <a:pt x="13688" y="1707"/>
                    <a:pt x="13690" y="1699"/>
                    <a:pt x="13695" y="1695"/>
                  </a:cubicBezTo>
                  <a:close/>
                  <a:moveTo>
                    <a:pt x="13841" y="1598"/>
                  </a:moveTo>
                  <a:lnTo>
                    <a:pt x="13903" y="1556"/>
                  </a:lnTo>
                  <a:cubicBezTo>
                    <a:pt x="13909" y="1553"/>
                    <a:pt x="13917" y="1554"/>
                    <a:pt x="13921" y="1560"/>
                  </a:cubicBezTo>
                  <a:cubicBezTo>
                    <a:pt x="13924" y="1566"/>
                    <a:pt x="13923" y="1573"/>
                    <a:pt x="13917" y="1577"/>
                  </a:cubicBezTo>
                  <a:lnTo>
                    <a:pt x="13855" y="1619"/>
                  </a:lnTo>
                  <a:cubicBezTo>
                    <a:pt x="13849" y="1623"/>
                    <a:pt x="13841" y="1621"/>
                    <a:pt x="13837" y="1615"/>
                  </a:cubicBezTo>
                  <a:cubicBezTo>
                    <a:pt x="13834" y="1610"/>
                    <a:pt x="13835" y="1602"/>
                    <a:pt x="13841" y="1598"/>
                  </a:cubicBezTo>
                  <a:close/>
                  <a:moveTo>
                    <a:pt x="13986" y="1501"/>
                  </a:moveTo>
                  <a:lnTo>
                    <a:pt x="14049" y="1459"/>
                  </a:lnTo>
                  <a:cubicBezTo>
                    <a:pt x="14055" y="1455"/>
                    <a:pt x="14062" y="1457"/>
                    <a:pt x="14066" y="1463"/>
                  </a:cubicBezTo>
                  <a:cubicBezTo>
                    <a:pt x="14070" y="1468"/>
                    <a:pt x="14069" y="1476"/>
                    <a:pt x="14063" y="1480"/>
                  </a:cubicBezTo>
                  <a:lnTo>
                    <a:pt x="14000" y="1522"/>
                  </a:lnTo>
                  <a:cubicBezTo>
                    <a:pt x="13995" y="1526"/>
                    <a:pt x="13987" y="1524"/>
                    <a:pt x="13983" y="1518"/>
                  </a:cubicBezTo>
                  <a:cubicBezTo>
                    <a:pt x="13979" y="1512"/>
                    <a:pt x="13981" y="1505"/>
                    <a:pt x="13986" y="1501"/>
                  </a:cubicBezTo>
                  <a:close/>
                  <a:moveTo>
                    <a:pt x="14132" y="1404"/>
                  </a:moveTo>
                  <a:lnTo>
                    <a:pt x="14195" y="1362"/>
                  </a:lnTo>
                  <a:cubicBezTo>
                    <a:pt x="14200" y="1358"/>
                    <a:pt x="14208" y="1360"/>
                    <a:pt x="14212" y="1366"/>
                  </a:cubicBezTo>
                  <a:cubicBezTo>
                    <a:pt x="14216" y="1371"/>
                    <a:pt x="14214" y="1379"/>
                    <a:pt x="14208" y="1383"/>
                  </a:cubicBezTo>
                  <a:lnTo>
                    <a:pt x="14146" y="1425"/>
                  </a:lnTo>
                  <a:cubicBezTo>
                    <a:pt x="14140" y="1428"/>
                    <a:pt x="14132" y="1427"/>
                    <a:pt x="14129" y="1421"/>
                  </a:cubicBezTo>
                  <a:cubicBezTo>
                    <a:pt x="14125" y="1415"/>
                    <a:pt x="14126" y="1408"/>
                    <a:pt x="14132" y="1404"/>
                  </a:cubicBezTo>
                  <a:close/>
                  <a:moveTo>
                    <a:pt x="14278" y="1307"/>
                  </a:moveTo>
                  <a:lnTo>
                    <a:pt x="14340" y="1265"/>
                  </a:lnTo>
                  <a:cubicBezTo>
                    <a:pt x="14346" y="1261"/>
                    <a:pt x="14354" y="1263"/>
                    <a:pt x="14357" y="1269"/>
                  </a:cubicBezTo>
                  <a:cubicBezTo>
                    <a:pt x="14361" y="1274"/>
                    <a:pt x="14360" y="1282"/>
                    <a:pt x="14354" y="1286"/>
                  </a:cubicBezTo>
                  <a:lnTo>
                    <a:pt x="14292" y="1328"/>
                  </a:lnTo>
                  <a:cubicBezTo>
                    <a:pt x="14286" y="1331"/>
                    <a:pt x="14278" y="1330"/>
                    <a:pt x="14274" y="1324"/>
                  </a:cubicBezTo>
                  <a:cubicBezTo>
                    <a:pt x="14270" y="1318"/>
                    <a:pt x="14272" y="1311"/>
                    <a:pt x="14278" y="1307"/>
                  </a:cubicBezTo>
                  <a:close/>
                  <a:moveTo>
                    <a:pt x="14423" y="1210"/>
                  </a:moveTo>
                  <a:lnTo>
                    <a:pt x="14486" y="1168"/>
                  </a:lnTo>
                  <a:cubicBezTo>
                    <a:pt x="14491" y="1164"/>
                    <a:pt x="14499" y="1166"/>
                    <a:pt x="14503" y="1172"/>
                  </a:cubicBezTo>
                  <a:cubicBezTo>
                    <a:pt x="14507" y="1177"/>
                    <a:pt x="14505" y="1185"/>
                    <a:pt x="14500" y="1189"/>
                  </a:cubicBezTo>
                  <a:lnTo>
                    <a:pt x="14437" y="1230"/>
                  </a:lnTo>
                  <a:cubicBezTo>
                    <a:pt x="14431" y="1234"/>
                    <a:pt x="14424" y="1233"/>
                    <a:pt x="14420" y="1227"/>
                  </a:cubicBezTo>
                  <a:cubicBezTo>
                    <a:pt x="14416" y="1221"/>
                    <a:pt x="14418" y="1214"/>
                    <a:pt x="14423" y="1210"/>
                  </a:cubicBezTo>
                  <a:close/>
                  <a:moveTo>
                    <a:pt x="14569" y="1113"/>
                  </a:moveTo>
                  <a:lnTo>
                    <a:pt x="14631" y="1071"/>
                  </a:lnTo>
                  <a:cubicBezTo>
                    <a:pt x="14637" y="1067"/>
                    <a:pt x="14645" y="1069"/>
                    <a:pt x="14649" y="1075"/>
                  </a:cubicBezTo>
                  <a:cubicBezTo>
                    <a:pt x="14653" y="1080"/>
                    <a:pt x="14651" y="1088"/>
                    <a:pt x="14645" y="1092"/>
                  </a:cubicBezTo>
                  <a:lnTo>
                    <a:pt x="14583" y="1133"/>
                  </a:lnTo>
                  <a:cubicBezTo>
                    <a:pt x="14577" y="1137"/>
                    <a:pt x="14569" y="1136"/>
                    <a:pt x="14565" y="1130"/>
                  </a:cubicBezTo>
                  <a:cubicBezTo>
                    <a:pt x="14562" y="1124"/>
                    <a:pt x="14563" y="1116"/>
                    <a:pt x="14569" y="1113"/>
                  </a:cubicBezTo>
                  <a:close/>
                  <a:moveTo>
                    <a:pt x="14715" y="1016"/>
                  </a:moveTo>
                  <a:lnTo>
                    <a:pt x="14777" y="974"/>
                  </a:lnTo>
                  <a:cubicBezTo>
                    <a:pt x="14783" y="970"/>
                    <a:pt x="14790" y="972"/>
                    <a:pt x="14794" y="977"/>
                  </a:cubicBezTo>
                  <a:cubicBezTo>
                    <a:pt x="14798" y="983"/>
                    <a:pt x="14797" y="991"/>
                    <a:pt x="14791" y="995"/>
                  </a:cubicBezTo>
                  <a:lnTo>
                    <a:pt x="14728" y="1036"/>
                  </a:lnTo>
                  <a:cubicBezTo>
                    <a:pt x="14723" y="1040"/>
                    <a:pt x="14715" y="1039"/>
                    <a:pt x="14711" y="1033"/>
                  </a:cubicBezTo>
                  <a:cubicBezTo>
                    <a:pt x="14707" y="1027"/>
                    <a:pt x="14709" y="1019"/>
                    <a:pt x="14715" y="1016"/>
                  </a:cubicBezTo>
                  <a:close/>
                  <a:moveTo>
                    <a:pt x="14860" y="919"/>
                  </a:moveTo>
                  <a:lnTo>
                    <a:pt x="14923" y="877"/>
                  </a:lnTo>
                  <a:cubicBezTo>
                    <a:pt x="14928" y="873"/>
                    <a:pt x="14936" y="875"/>
                    <a:pt x="14940" y="880"/>
                  </a:cubicBezTo>
                  <a:cubicBezTo>
                    <a:pt x="14944" y="886"/>
                    <a:pt x="14942" y="894"/>
                    <a:pt x="14936" y="898"/>
                  </a:cubicBezTo>
                  <a:lnTo>
                    <a:pt x="14874" y="939"/>
                  </a:lnTo>
                  <a:cubicBezTo>
                    <a:pt x="14868" y="943"/>
                    <a:pt x="14861" y="942"/>
                    <a:pt x="14857" y="936"/>
                  </a:cubicBezTo>
                  <a:cubicBezTo>
                    <a:pt x="14853" y="930"/>
                    <a:pt x="14854" y="922"/>
                    <a:pt x="14860" y="919"/>
                  </a:cubicBezTo>
                  <a:close/>
                  <a:moveTo>
                    <a:pt x="15006" y="821"/>
                  </a:moveTo>
                  <a:lnTo>
                    <a:pt x="15068" y="780"/>
                  </a:lnTo>
                  <a:cubicBezTo>
                    <a:pt x="15074" y="776"/>
                    <a:pt x="15082" y="778"/>
                    <a:pt x="15086" y="783"/>
                  </a:cubicBezTo>
                  <a:cubicBezTo>
                    <a:pt x="15089" y="789"/>
                    <a:pt x="15088" y="797"/>
                    <a:pt x="15082" y="801"/>
                  </a:cubicBezTo>
                  <a:lnTo>
                    <a:pt x="15020" y="842"/>
                  </a:lnTo>
                  <a:cubicBezTo>
                    <a:pt x="15014" y="846"/>
                    <a:pt x="15006" y="845"/>
                    <a:pt x="15002" y="839"/>
                  </a:cubicBezTo>
                  <a:cubicBezTo>
                    <a:pt x="14998" y="833"/>
                    <a:pt x="15000" y="825"/>
                    <a:pt x="15006" y="821"/>
                  </a:cubicBezTo>
                  <a:close/>
                  <a:moveTo>
                    <a:pt x="15151" y="724"/>
                  </a:moveTo>
                  <a:lnTo>
                    <a:pt x="15214" y="683"/>
                  </a:lnTo>
                  <a:cubicBezTo>
                    <a:pt x="15220" y="679"/>
                    <a:pt x="15227" y="681"/>
                    <a:pt x="15231" y="686"/>
                  </a:cubicBezTo>
                  <a:cubicBezTo>
                    <a:pt x="15235" y="692"/>
                    <a:pt x="15233" y="700"/>
                    <a:pt x="15228" y="704"/>
                  </a:cubicBezTo>
                  <a:lnTo>
                    <a:pt x="15165" y="745"/>
                  </a:lnTo>
                  <a:cubicBezTo>
                    <a:pt x="15160" y="749"/>
                    <a:pt x="15152" y="747"/>
                    <a:pt x="15148" y="742"/>
                  </a:cubicBezTo>
                  <a:cubicBezTo>
                    <a:pt x="15144" y="736"/>
                    <a:pt x="15146" y="728"/>
                    <a:pt x="15151" y="724"/>
                  </a:cubicBezTo>
                  <a:close/>
                  <a:moveTo>
                    <a:pt x="15297" y="627"/>
                  </a:moveTo>
                  <a:lnTo>
                    <a:pt x="15359" y="586"/>
                  </a:lnTo>
                  <a:cubicBezTo>
                    <a:pt x="15365" y="582"/>
                    <a:pt x="15373" y="583"/>
                    <a:pt x="15377" y="589"/>
                  </a:cubicBezTo>
                  <a:cubicBezTo>
                    <a:pt x="15381" y="595"/>
                    <a:pt x="15379" y="603"/>
                    <a:pt x="15373" y="607"/>
                  </a:cubicBezTo>
                  <a:lnTo>
                    <a:pt x="15311" y="648"/>
                  </a:lnTo>
                  <a:cubicBezTo>
                    <a:pt x="15305" y="652"/>
                    <a:pt x="15297" y="650"/>
                    <a:pt x="15294" y="645"/>
                  </a:cubicBezTo>
                  <a:cubicBezTo>
                    <a:pt x="15290" y="639"/>
                    <a:pt x="15291" y="631"/>
                    <a:pt x="15297" y="627"/>
                  </a:cubicBezTo>
                  <a:close/>
                  <a:moveTo>
                    <a:pt x="15443" y="530"/>
                  </a:moveTo>
                  <a:lnTo>
                    <a:pt x="15505" y="489"/>
                  </a:lnTo>
                  <a:cubicBezTo>
                    <a:pt x="15511" y="485"/>
                    <a:pt x="15519" y="486"/>
                    <a:pt x="15522" y="492"/>
                  </a:cubicBezTo>
                  <a:cubicBezTo>
                    <a:pt x="15526" y="498"/>
                    <a:pt x="15525" y="506"/>
                    <a:pt x="15519" y="509"/>
                  </a:cubicBezTo>
                  <a:lnTo>
                    <a:pt x="15457" y="551"/>
                  </a:lnTo>
                  <a:cubicBezTo>
                    <a:pt x="15451" y="555"/>
                    <a:pt x="15443" y="553"/>
                    <a:pt x="15439" y="548"/>
                  </a:cubicBezTo>
                  <a:cubicBezTo>
                    <a:pt x="15435" y="542"/>
                    <a:pt x="15437" y="534"/>
                    <a:pt x="15443" y="530"/>
                  </a:cubicBezTo>
                  <a:close/>
                  <a:moveTo>
                    <a:pt x="15588" y="433"/>
                  </a:moveTo>
                  <a:lnTo>
                    <a:pt x="15651" y="392"/>
                  </a:lnTo>
                  <a:cubicBezTo>
                    <a:pt x="15656" y="388"/>
                    <a:pt x="15664" y="389"/>
                    <a:pt x="15668" y="395"/>
                  </a:cubicBezTo>
                  <a:cubicBezTo>
                    <a:pt x="15672" y="401"/>
                    <a:pt x="15670" y="409"/>
                    <a:pt x="15665" y="412"/>
                  </a:cubicBezTo>
                  <a:lnTo>
                    <a:pt x="15602" y="454"/>
                  </a:lnTo>
                  <a:cubicBezTo>
                    <a:pt x="15596" y="458"/>
                    <a:pt x="15589" y="456"/>
                    <a:pt x="15585" y="451"/>
                  </a:cubicBezTo>
                  <a:cubicBezTo>
                    <a:pt x="15581" y="445"/>
                    <a:pt x="15583" y="437"/>
                    <a:pt x="15588" y="433"/>
                  </a:cubicBezTo>
                  <a:close/>
                  <a:moveTo>
                    <a:pt x="15734" y="336"/>
                  </a:moveTo>
                  <a:lnTo>
                    <a:pt x="15796" y="295"/>
                  </a:lnTo>
                  <a:cubicBezTo>
                    <a:pt x="15802" y="291"/>
                    <a:pt x="15810" y="292"/>
                    <a:pt x="15814" y="298"/>
                  </a:cubicBezTo>
                  <a:cubicBezTo>
                    <a:pt x="15817" y="304"/>
                    <a:pt x="15816" y="311"/>
                    <a:pt x="15810" y="315"/>
                  </a:cubicBezTo>
                  <a:lnTo>
                    <a:pt x="15748" y="357"/>
                  </a:lnTo>
                  <a:cubicBezTo>
                    <a:pt x="15742" y="361"/>
                    <a:pt x="15734" y="359"/>
                    <a:pt x="15730" y="353"/>
                  </a:cubicBezTo>
                  <a:cubicBezTo>
                    <a:pt x="15727" y="348"/>
                    <a:pt x="15728" y="340"/>
                    <a:pt x="15734" y="336"/>
                  </a:cubicBezTo>
                  <a:close/>
                  <a:moveTo>
                    <a:pt x="15879" y="239"/>
                  </a:moveTo>
                  <a:lnTo>
                    <a:pt x="15942" y="197"/>
                  </a:lnTo>
                  <a:cubicBezTo>
                    <a:pt x="15948" y="194"/>
                    <a:pt x="15955" y="195"/>
                    <a:pt x="15959" y="201"/>
                  </a:cubicBezTo>
                  <a:cubicBezTo>
                    <a:pt x="15963" y="207"/>
                    <a:pt x="15962" y="214"/>
                    <a:pt x="15956" y="218"/>
                  </a:cubicBezTo>
                  <a:lnTo>
                    <a:pt x="15893" y="260"/>
                  </a:lnTo>
                  <a:cubicBezTo>
                    <a:pt x="15888" y="264"/>
                    <a:pt x="15880" y="262"/>
                    <a:pt x="15876" y="256"/>
                  </a:cubicBezTo>
                  <a:cubicBezTo>
                    <a:pt x="15872" y="251"/>
                    <a:pt x="15874" y="243"/>
                    <a:pt x="15879" y="239"/>
                  </a:cubicBezTo>
                  <a:close/>
                  <a:moveTo>
                    <a:pt x="16025" y="142"/>
                  </a:moveTo>
                  <a:lnTo>
                    <a:pt x="16088" y="100"/>
                  </a:lnTo>
                  <a:cubicBezTo>
                    <a:pt x="16093" y="97"/>
                    <a:pt x="16101" y="98"/>
                    <a:pt x="16105" y="104"/>
                  </a:cubicBezTo>
                  <a:cubicBezTo>
                    <a:pt x="16109" y="110"/>
                    <a:pt x="16107" y="117"/>
                    <a:pt x="16101" y="121"/>
                  </a:cubicBezTo>
                  <a:lnTo>
                    <a:pt x="16039" y="163"/>
                  </a:lnTo>
                  <a:cubicBezTo>
                    <a:pt x="16033" y="167"/>
                    <a:pt x="16025" y="165"/>
                    <a:pt x="16022" y="159"/>
                  </a:cubicBezTo>
                  <a:cubicBezTo>
                    <a:pt x="16018" y="154"/>
                    <a:pt x="16019" y="146"/>
                    <a:pt x="16025" y="142"/>
                  </a:cubicBezTo>
                  <a:close/>
                  <a:moveTo>
                    <a:pt x="16171" y="45"/>
                  </a:moveTo>
                  <a:lnTo>
                    <a:pt x="16233" y="3"/>
                  </a:lnTo>
                  <a:cubicBezTo>
                    <a:pt x="16239" y="0"/>
                    <a:pt x="16247" y="1"/>
                    <a:pt x="16250" y="7"/>
                  </a:cubicBezTo>
                  <a:cubicBezTo>
                    <a:pt x="16254" y="13"/>
                    <a:pt x="16253" y="20"/>
                    <a:pt x="16247" y="24"/>
                  </a:cubicBezTo>
                  <a:lnTo>
                    <a:pt x="16185" y="66"/>
                  </a:lnTo>
                  <a:cubicBezTo>
                    <a:pt x="16179" y="70"/>
                    <a:pt x="16171" y="68"/>
                    <a:pt x="16167" y="62"/>
                  </a:cubicBezTo>
                  <a:cubicBezTo>
                    <a:pt x="16163" y="57"/>
                    <a:pt x="16165" y="49"/>
                    <a:pt x="16171" y="45"/>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8" name="Freeform 54">
              <a:extLst>
                <a:ext uri="{FF2B5EF4-FFF2-40B4-BE49-F238E27FC236}">
                  <a16:creationId xmlns:a16="http://schemas.microsoft.com/office/drawing/2014/main" id="{8EE87C4F-2E9E-4354-8E9A-0AD1DD0F82E3}"/>
                </a:ext>
              </a:extLst>
            </p:cNvPr>
            <p:cNvSpPr>
              <a:spLocks noEditPoints="1"/>
            </p:cNvSpPr>
            <p:nvPr/>
          </p:nvSpPr>
          <p:spPr bwMode="auto">
            <a:xfrm>
              <a:off x="2943" y="1404"/>
              <a:ext cx="1039" cy="672"/>
            </a:xfrm>
            <a:custGeom>
              <a:avLst/>
              <a:gdLst>
                <a:gd name="T0" fmla="*/ 241 w 12909"/>
                <a:gd name="T1" fmla="*/ 147 h 7569"/>
                <a:gd name="T2" fmla="*/ 306 w 12909"/>
                <a:gd name="T3" fmla="*/ 185 h 7569"/>
                <a:gd name="T4" fmla="*/ 690 w 12909"/>
                <a:gd name="T5" fmla="*/ 395 h 7569"/>
                <a:gd name="T6" fmla="*/ 763 w 12909"/>
                <a:gd name="T7" fmla="*/ 467 h 7569"/>
                <a:gd name="T8" fmla="*/ 1078 w 12909"/>
                <a:gd name="T9" fmla="*/ 623 h 7569"/>
                <a:gd name="T10" fmla="*/ 1281 w 12909"/>
                <a:gd name="T11" fmla="*/ 770 h 7569"/>
                <a:gd name="T12" fmla="*/ 1380 w 12909"/>
                <a:gd name="T13" fmla="*/ 799 h 7569"/>
                <a:gd name="T14" fmla="*/ 1751 w 12909"/>
                <a:gd name="T15" fmla="*/ 1031 h 7569"/>
                <a:gd name="T16" fmla="*/ 1816 w 12909"/>
                <a:gd name="T17" fmla="*/ 1069 h 7569"/>
                <a:gd name="T18" fmla="*/ 2200 w 12909"/>
                <a:gd name="T19" fmla="*/ 1279 h 7569"/>
                <a:gd name="T20" fmla="*/ 2274 w 12909"/>
                <a:gd name="T21" fmla="*/ 1351 h 7569"/>
                <a:gd name="T22" fmla="*/ 2588 w 12909"/>
                <a:gd name="T23" fmla="*/ 1507 h 7569"/>
                <a:gd name="T24" fmla="*/ 2791 w 12909"/>
                <a:gd name="T25" fmla="*/ 1655 h 7569"/>
                <a:gd name="T26" fmla="*/ 2890 w 12909"/>
                <a:gd name="T27" fmla="*/ 1683 h 7569"/>
                <a:gd name="T28" fmla="*/ 3261 w 12909"/>
                <a:gd name="T29" fmla="*/ 1915 h 7569"/>
                <a:gd name="T30" fmla="*/ 3326 w 12909"/>
                <a:gd name="T31" fmla="*/ 1953 h 7569"/>
                <a:gd name="T32" fmla="*/ 3710 w 12909"/>
                <a:gd name="T33" fmla="*/ 2163 h 7569"/>
                <a:gd name="T34" fmla="*/ 3784 w 12909"/>
                <a:gd name="T35" fmla="*/ 2236 h 7569"/>
                <a:gd name="T36" fmla="*/ 4098 w 12909"/>
                <a:gd name="T37" fmla="*/ 2391 h 7569"/>
                <a:gd name="T38" fmla="*/ 4302 w 12909"/>
                <a:gd name="T39" fmla="*/ 2539 h 7569"/>
                <a:gd name="T40" fmla="*/ 4400 w 12909"/>
                <a:gd name="T41" fmla="*/ 2568 h 7569"/>
                <a:gd name="T42" fmla="*/ 4772 w 12909"/>
                <a:gd name="T43" fmla="*/ 2799 h 7569"/>
                <a:gd name="T44" fmla="*/ 4836 w 12909"/>
                <a:gd name="T45" fmla="*/ 2837 h 7569"/>
                <a:gd name="T46" fmla="*/ 5220 w 12909"/>
                <a:gd name="T47" fmla="*/ 3048 h 7569"/>
                <a:gd name="T48" fmla="*/ 5294 w 12909"/>
                <a:gd name="T49" fmla="*/ 3120 h 7569"/>
                <a:gd name="T50" fmla="*/ 5609 w 12909"/>
                <a:gd name="T51" fmla="*/ 3275 h 7569"/>
                <a:gd name="T52" fmla="*/ 5812 w 12909"/>
                <a:gd name="T53" fmla="*/ 3423 h 7569"/>
                <a:gd name="T54" fmla="*/ 5911 w 12909"/>
                <a:gd name="T55" fmla="*/ 3452 h 7569"/>
                <a:gd name="T56" fmla="*/ 6282 w 12909"/>
                <a:gd name="T57" fmla="*/ 3683 h 7569"/>
                <a:gd name="T58" fmla="*/ 6347 w 12909"/>
                <a:gd name="T59" fmla="*/ 3721 h 7569"/>
                <a:gd name="T60" fmla="*/ 6731 w 12909"/>
                <a:gd name="T61" fmla="*/ 3932 h 7569"/>
                <a:gd name="T62" fmla="*/ 6804 w 12909"/>
                <a:gd name="T63" fmla="*/ 4004 h 7569"/>
                <a:gd name="T64" fmla="*/ 7119 w 12909"/>
                <a:gd name="T65" fmla="*/ 4159 h 7569"/>
                <a:gd name="T66" fmla="*/ 7322 w 12909"/>
                <a:gd name="T67" fmla="*/ 4307 h 7569"/>
                <a:gd name="T68" fmla="*/ 7421 w 12909"/>
                <a:gd name="T69" fmla="*/ 4336 h 7569"/>
                <a:gd name="T70" fmla="*/ 7792 w 12909"/>
                <a:gd name="T71" fmla="*/ 4568 h 7569"/>
                <a:gd name="T72" fmla="*/ 7857 w 12909"/>
                <a:gd name="T73" fmla="*/ 4605 h 7569"/>
                <a:gd name="T74" fmla="*/ 8241 w 12909"/>
                <a:gd name="T75" fmla="*/ 4816 h 7569"/>
                <a:gd name="T76" fmla="*/ 8314 w 12909"/>
                <a:gd name="T77" fmla="*/ 4888 h 7569"/>
                <a:gd name="T78" fmla="*/ 8629 w 12909"/>
                <a:gd name="T79" fmla="*/ 5043 h 7569"/>
                <a:gd name="T80" fmla="*/ 8832 w 12909"/>
                <a:gd name="T81" fmla="*/ 5191 h 7569"/>
                <a:gd name="T82" fmla="*/ 8931 w 12909"/>
                <a:gd name="T83" fmla="*/ 5220 h 7569"/>
                <a:gd name="T84" fmla="*/ 9302 w 12909"/>
                <a:gd name="T85" fmla="*/ 5452 h 7569"/>
                <a:gd name="T86" fmla="*/ 9367 w 12909"/>
                <a:gd name="T87" fmla="*/ 5490 h 7569"/>
                <a:gd name="T88" fmla="*/ 9751 w 12909"/>
                <a:gd name="T89" fmla="*/ 5700 h 7569"/>
                <a:gd name="T90" fmla="*/ 9825 w 12909"/>
                <a:gd name="T91" fmla="*/ 5772 h 7569"/>
                <a:gd name="T92" fmla="*/ 10139 w 12909"/>
                <a:gd name="T93" fmla="*/ 5927 h 7569"/>
                <a:gd name="T94" fmla="*/ 10343 w 12909"/>
                <a:gd name="T95" fmla="*/ 6075 h 7569"/>
                <a:gd name="T96" fmla="*/ 10441 w 12909"/>
                <a:gd name="T97" fmla="*/ 6104 h 7569"/>
                <a:gd name="T98" fmla="*/ 10813 w 12909"/>
                <a:gd name="T99" fmla="*/ 6336 h 7569"/>
                <a:gd name="T100" fmla="*/ 10877 w 12909"/>
                <a:gd name="T101" fmla="*/ 6374 h 7569"/>
                <a:gd name="T102" fmla="*/ 11261 w 12909"/>
                <a:gd name="T103" fmla="*/ 6584 h 7569"/>
                <a:gd name="T104" fmla="*/ 11335 w 12909"/>
                <a:gd name="T105" fmla="*/ 6656 h 7569"/>
                <a:gd name="T106" fmla="*/ 11650 w 12909"/>
                <a:gd name="T107" fmla="*/ 6811 h 7569"/>
                <a:gd name="T108" fmla="*/ 11853 w 12909"/>
                <a:gd name="T109" fmla="*/ 6959 h 7569"/>
                <a:gd name="T110" fmla="*/ 11952 w 12909"/>
                <a:gd name="T111" fmla="*/ 6988 h 7569"/>
                <a:gd name="T112" fmla="*/ 12323 w 12909"/>
                <a:gd name="T113" fmla="*/ 7220 h 7569"/>
                <a:gd name="T114" fmla="*/ 12388 w 12909"/>
                <a:gd name="T115" fmla="*/ 7258 h 7569"/>
                <a:gd name="T116" fmla="*/ 12772 w 12909"/>
                <a:gd name="T117" fmla="*/ 7468 h 7569"/>
                <a:gd name="T118" fmla="*/ 12845 w 12909"/>
                <a:gd name="T119" fmla="*/ 7540 h 7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2909" h="7569">
                  <a:moveTo>
                    <a:pt x="21" y="4"/>
                  </a:moveTo>
                  <a:lnTo>
                    <a:pt x="86" y="42"/>
                  </a:lnTo>
                  <a:cubicBezTo>
                    <a:pt x="91" y="45"/>
                    <a:pt x="93" y="53"/>
                    <a:pt x="90" y="59"/>
                  </a:cubicBezTo>
                  <a:cubicBezTo>
                    <a:pt x="86" y="65"/>
                    <a:pt x="79" y="67"/>
                    <a:pt x="73" y="63"/>
                  </a:cubicBezTo>
                  <a:lnTo>
                    <a:pt x="8" y="25"/>
                  </a:lnTo>
                  <a:cubicBezTo>
                    <a:pt x="2" y="22"/>
                    <a:pt x="0" y="14"/>
                    <a:pt x="4" y="8"/>
                  </a:cubicBezTo>
                  <a:cubicBezTo>
                    <a:pt x="7" y="2"/>
                    <a:pt x="15" y="0"/>
                    <a:pt x="21" y="4"/>
                  </a:cubicBezTo>
                  <a:close/>
                  <a:moveTo>
                    <a:pt x="172" y="92"/>
                  </a:moveTo>
                  <a:lnTo>
                    <a:pt x="237" y="130"/>
                  </a:lnTo>
                  <a:cubicBezTo>
                    <a:pt x="242" y="133"/>
                    <a:pt x="244" y="141"/>
                    <a:pt x="241" y="147"/>
                  </a:cubicBezTo>
                  <a:cubicBezTo>
                    <a:pt x="238" y="153"/>
                    <a:pt x="230" y="155"/>
                    <a:pt x="224" y="152"/>
                  </a:cubicBezTo>
                  <a:lnTo>
                    <a:pt x="159" y="114"/>
                  </a:lnTo>
                  <a:cubicBezTo>
                    <a:pt x="153" y="110"/>
                    <a:pt x="151" y="103"/>
                    <a:pt x="155" y="97"/>
                  </a:cubicBezTo>
                  <a:cubicBezTo>
                    <a:pt x="158" y="91"/>
                    <a:pt x="166" y="89"/>
                    <a:pt x="172" y="92"/>
                  </a:cubicBezTo>
                  <a:close/>
                  <a:moveTo>
                    <a:pt x="323" y="181"/>
                  </a:moveTo>
                  <a:lnTo>
                    <a:pt x="388" y="218"/>
                  </a:lnTo>
                  <a:cubicBezTo>
                    <a:pt x="394" y="222"/>
                    <a:pt x="396" y="230"/>
                    <a:pt x="392" y="235"/>
                  </a:cubicBezTo>
                  <a:cubicBezTo>
                    <a:pt x="389" y="241"/>
                    <a:pt x="381" y="243"/>
                    <a:pt x="375" y="240"/>
                  </a:cubicBezTo>
                  <a:lnTo>
                    <a:pt x="310" y="202"/>
                  </a:lnTo>
                  <a:cubicBezTo>
                    <a:pt x="304" y="199"/>
                    <a:pt x="302" y="191"/>
                    <a:pt x="306" y="185"/>
                  </a:cubicBezTo>
                  <a:cubicBezTo>
                    <a:pt x="309" y="179"/>
                    <a:pt x="317" y="177"/>
                    <a:pt x="323" y="181"/>
                  </a:cubicBezTo>
                  <a:close/>
                  <a:moveTo>
                    <a:pt x="474" y="269"/>
                  </a:moveTo>
                  <a:lnTo>
                    <a:pt x="539" y="307"/>
                  </a:lnTo>
                  <a:cubicBezTo>
                    <a:pt x="545" y="310"/>
                    <a:pt x="547" y="318"/>
                    <a:pt x="543" y="324"/>
                  </a:cubicBezTo>
                  <a:cubicBezTo>
                    <a:pt x="540" y="330"/>
                    <a:pt x="532" y="332"/>
                    <a:pt x="526" y="328"/>
                  </a:cubicBezTo>
                  <a:lnTo>
                    <a:pt x="461" y="290"/>
                  </a:lnTo>
                  <a:cubicBezTo>
                    <a:pt x="455" y="287"/>
                    <a:pt x="453" y="279"/>
                    <a:pt x="457" y="273"/>
                  </a:cubicBezTo>
                  <a:cubicBezTo>
                    <a:pt x="460" y="267"/>
                    <a:pt x="468" y="265"/>
                    <a:pt x="474" y="269"/>
                  </a:cubicBezTo>
                  <a:close/>
                  <a:moveTo>
                    <a:pt x="625" y="357"/>
                  </a:moveTo>
                  <a:lnTo>
                    <a:pt x="690" y="395"/>
                  </a:lnTo>
                  <a:cubicBezTo>
                    <a:pt x="696" y="399"/>
                    <a:pt x="698" y="406"/>
                    <a:pt x="694" y="412"/>
                  </a:cubicBezTo>
                  <a:cubicBezTo>
                    <a:pt x="691" y="418"/>
                    <a:pt x="683" y="420"/>
                    <a:pt x="677" y="417"/>
                  </a:cubicBezTo>
                  <a:lnTo>
                    <a:pt x="612" y="379"/>
                  </a:lnTo>
                  <a:cubicBezTo>
                    <a:pt x="606" y="375"/>
                    <a:pt x="604" y="368"/>
                    <a:pt x="608" y="362"/>
                  </a:cubicBezTo>
                  <a:cubicBezTo>
                    <a:pt x="611" y="356"/>
                    <a:pt x="619" y="354"/>
                    <a:pt x="625" y="357"/>
                  </a:cubicBezTo>
                  <a:close/>
                  <a:moveTo>
                    <a:pt x="776" y="446"/>
                  </a:moveTo>
                  <a:lnTo>
                    <a:pt x="841" y="484"/>
                  </a:lnTo>
                  <a:cubicBezTo>
                    <a:pt x="847" y="487"/>
                    <a:pt x="849" y="495"/>
                    <a:pt x="845" y="501"/>
                  </a:cubicBezTo>
                  <a:cubicBezTo>
                    <a:pt x="842" y="507"/>
                    <a:pt x="834" y="509"/>
                    <a:pt x="828" y="505"/>
                  </a:cubicBezTo>
                  <a:lnTo>
                    <a:pt x="763" y="467"/>
                  </a:lnTo>
                  <a:cubicBezTo>
                    <a:pt x="757" y="464"/>
                    <a:pt x="755" y="456"/>
                    <a:pt x="759" y="450"/>
                  </a:cubicBezTo>
                  <a:cubicBezTo>
                    <a:pt x="762" y="444"/>
                    <a:pt x="770" y="442"/>
                    <a:pt x="776" y="446"/>
                  </a:cubicBezTo>
                  <a:close/>
                  <a:moveTo>
                    <a:pt x="927" y="534"/>
                  </a:moveTo>
                  <a:lnTo>
                    <a:pt x="992" y="572"/>
                  </a:lnTo>
                  <a:cubicBezTo>
                    <a:pt x="998" y="576"/>
                    <a:pt x="1000" y="583"/>
                    <a:pt x="996" y="589"/>
                  </a:cubicBezTo>
                  <a:cubicBezTo>
                    <a:pt x="993" y="595"/>
                    <a:pt x="985" y="597"/>
                    <a:pt x="979" y="594"/>
                  </a:cubicBezTo>
                  <a:lnTo>
                    <a:pt x="914" y="556"/>
                  </a:lnTo>
                  <a:cubicBezTo>
                    <a:pt x="908" y="552"/>
                    <a:pt x="906" y="545"/>
                    <a:pt x="910" y="539"/>
                  </a:cubicBezTo>
                  <a:cubicBezTo>
                    <a:pt x="913" y="533"/>
                    <a:pt x="921" y="531"/>
                    <a:pt x="927" y="534"/>
                  </a:cubicBezTo>
                  <a:close/>
                  <a:moveTo>
                    <a:pt x="1078" y="623"/>
                  </a:moveTo>
                  <a:lnTo>
                    <a:pt x="1143" y="660"/>
                  </a:lnTo>
                  <a:cubicBezTo>
                    <a:pt x="1149" y="664"/>
                    <a:pt x="1151" y="672"/>
                    <a:pt x="1147" y="678"/>
                  </a:cubicBezTo>
                  <a:cubicBezTo>
                    <a:pt x="1144" y="684"/>
                    <a:pt x="1136" y="686"/>
                    <a:pt x="1130" y="682"/>
                  </a:cubicBezTo>
                  <a:lnTo>
                    <a:pt x="1065" y="644"/>
                  </a:lnTo>
                  <a:cubicBezTo>
                    <a:pt x="1059" y="641"/>
                    <a:pt x="1057" y="633"/>
                    <a:pt x="1061" y="627"/>
                  </a:cubicBezTo>
                  <a:cubicBezTo>
                    <a:pt x="1064" y="621"/>
                    <a:pt x="1072" y="619"/>
                    <a:pt x="1078" y="623"/>
                  </a:cubicBezTo>
                  <a:close/>
                  <a:moveTo>
                    <a:pt x="1229" y="711"/>
                  </a:moveTo>
                  <a:lnTo>
                    <a:pt x="1294" y="749"/>
                  </a:lnTo>
                  <a:cubicBezTo>
                    <a:pt x="1300" y="752"/>
                    <a:pt x="1302" y="760"/>
                    <a:pt x="1298" y="766"/>
                  </a:cubicBezTo>
                  <a:cubicBezTo>
                    <a:pt x="1295" y="772"/>
                    <a:pt x="1287" y="774"/>
                    <a:pt x="1281" y="770"/>
                  </a:cubicBezTo>
                  <a:lnTo>
                    <a:pt x="1216" y="733"/>
                  </a:lnTo>
                  <a:cubicBezTo>
                    <a:pt x="1210" y="729"/>
                    <a:pt x="1208" y="721"/>
                    <a:pt x="1212" y="715"/>
                  </a:cubicBezTo>
                  <a:cubicBezTo>
                    <a:pt x="1215" y="709"/>
                    <a:pt x="1223" y="707"/>
                    <a:pt x="1229" y="711"/>
                  </a:cubicBezTo>
                  <a:close/>
                  <a:moveTo>
                    <a:pt x="1380" y="799"/>
                  </a:moveTo>
                  <a:lnTo>
                    <a:pt x="1445" y="837"/>
                  </a:lnTo>
                  <a:cubicBezTo>
                    <a:pt x="1451" y="841"/>
                    <a:pt x="1453" y="848"/>
                    <a:pt x="1449" y="854"/>
                  </a:cubicBezTo>
                  <a:cubicBezTo>
                    <a:pt x="1446" y="860"/>
                    <a:pt x="1438" y="862"/>
                    <a:pt x="1432" y="859"/>
                  </a:cubicBezTo>
                  <a:lnTo>
                    <a:pt x="1367" y="821"/>
                  </a:lnTo>
                  <a:cubicBezTo>
                    <a:pt x="1361" y="817"/>
                    <a:pt x="1359" y="810"/>
                    <a:pt x="1363" y="804"/>
                  </a:cubicBezTo>
                  <a:cubicBezTo>
                    <a:pt x="1366" y="798"/>
                    <a:pt x="1374" y="796"/>
                    <a:pt x="1380" y="799"/>
                  </a:cubicBezTo>
                  <a:close/>
                  <a:moveTo>
                    <a:pt x="1531" y="888"/>
                  </a:moveTo>
                  <a:lnTo>
                    <a:pt x="1596" y="926"/>
                  </a:lnTo>
                  <a:cubicBezTo>
                    <a:pt x="1602" y="929"/>
                    <a:pt x="1604" y="937"/>
                    <a:pt x="1600" y="943"/>
                  </a:cubicBezTo>
                  <a:cubicBezTo>
                    <a:pt x="1597" y="949"/>
                    <a:pt x="1589" y="951"/>
                    <a:pt x="1583" y="947"/>
                  </a:cubicBezTo>
                  <a:lnTo>
                    <a:pt x="1518" y="909"/>
                  </a:lnTo>
                  <a:cubicBezTo>
                    <a:pt x="1512" y="906"/>
                    <a:pt x="1510" y="898"/>
                    <a:pt x="1514" y="892"/>
                  </a:cubicBezTo>
                  <a:cubicBezTo>
                    <a:pt x="1517" y="886"/>
                    <a:pt x="1525" y="884"/>
                    <a:pt x="1531" y="888"/>
                  </a:cubicBezTo>
                  <a:close/>
                  <a:moveTo>
                    <a:pt x="1682" y="976"/>
                  </a:moveTo>
                  <a:lnTo>
                    <a:pt x="1747" y="1014"/>
                  </a:lnTo>
                  <a:cubicBezTo>
                    <a:pt x="1753" y="1018"/>
                    <a:pt x="1755" y="1025"/>
                    <a:pt x="1751" y="1031"/>
                  </a:cubicBezTo>
                  <a:cubicBezTo>
                    <a:pt x="1748" y="1037"/>
                    <a:pt x="1740" y="1039"/>
                    <a:pt x="1734" y="1036"/>
                  </a:cubicBezTo>
                  <a:lnTo>
                    <a:pt x="1669" y="998"/>
                  </a:lnTo>
                  <a:cubicBezTo>
                    <a:pt x="1663" y="994"/>
                    <a:pt x="1661" y="987"/>
                    <a:pt x="1665" y="981"/>
                  </a:cubicBezTo>
                  <a:cubicBezTo>
                    <a:pt x="1668" y="975"/>
                    <a:pt x="1676" y="973"/>
                    <a:pt x="1682" y="976"/>
                  </a:cubicBezTo>
                  <a:close/>
                  <a:moveTo>
                    <a:pt x="1833" y="1065"/>
                  </a:moveTo>
                  <a:lnTo>
                    <a:pt x="1898" y="1102"/>
                  </a:lnTo>
                  <a:cubicBezTo>
                    <a:pt x="1904" y="1106"/>
                    <a:pt x="1906" y="1114"/>
                    <a:pt x="1902" y="1120"/>
                  </a:cubicBezTo>
                  <a:cubicBezTo>
                    <a:pt x="1899" y="1126"/>
                    <a:pt x="1891" y="1128"/>
                    <a:pt x="1885" y="1124"/>
                  </a:cubicBezTo>
                  <a:lnTo>
                    <a:pt x="1820" y="1086"/>
                  </a:lnTo>
                  <a:cubicBezTo>
                    <a:pt x="1814" y="1083"/>
                    <a:pt x="1812" y="1075"/>
                    <a:pt x="1816" y="1069"/>
                  </a:cubicBezTo>
                  <a:cubicBezTo>
                    <a:pt x="1819" y="1063"/>
                    <a:pt x="1827" y="1061"/>
                    <a:pt x="1833" y="1065"/>
                  </a:cubicBezTo>
                  <a:close/>
                  <a:moveTo>
                    <a:pt x="1984" y="1153"/>
                  </a:moveTo>
                  <a:lnTo>
                    <a:pt x="2049" y="1191"/>
                  </a:lnTo>
                  <a:cubicBezTo>
                    <a:pt x="2055" y="1194"/>
                    <a:pt x="2057" y="1202"/>
                    <a:pt x="2053" y="1208"/>
                  </a:cubicBezTo>
                  <a:cubicBezTo>
                    <a:pt x="2050" y="1214"/>
                    <a:pt x="2042" y="1216"/>
                    <a:pt x="2036" y="1212"/>
                  </a:cubicBezTo>
                  <a:lnTo>
                    <a:pt x="1971" y="1175"/>
                  </a:lnTo>
                  <a:cubicBezTo>
                    <a:pt x="1966" y="1171"/>
                    <a:pt x="1964" y="1163"/>
                    <a:pt x="1967" y="1157"/>
                  </a:cubicBezTo>
                  <a:cubicBezTo>
                    <a:pt x="1970" y="1152"/>
                    <a:pt x="1978" y="1150"/>
                    <a:pt x="1984" y="1153"/>
                  </a:cubicBezTo>
                  <a:close/>
                  <a:moveTo>
                    <a:pt x="2135" y="1241"/>
                  </a:moveTo>
                  <a:lnTo>
                    <a:pt x="2200" y="1279"/>
                  </a:lnTo>
                  <a:cubicBezTo>
                    <a:pt x="2206" y="1283"/>
                    <a:pt x="2208" y="1290"/>
                    <a:pt x="2204" y="1296"/>
                  </a:cubicBezTo>
                  <a:cubicBezTo>
                    <a:pt x="2201" y="1302"/>
                    <a:pt x="2193" y="1304"/>
                    <a:pt x="2187" y="1301"/>
                  </a:cubicBezTo>
                  <a:lnTo>
                    <a:pt x="2122" y="1263"/>
                  </a:lnTo>
                  <a:cubicBezTo>
                    <a:pt x="2117" y="1260"/>
                    <a:pt x="2115" y="1252"/>
                    <a:pt x="2118" y="1246"/>
                  </a:cubicBezTo>
                  <a:cubicBezTo>
                    <a:pt x="2122" y="1240"/>
                    <a:pt x="2129" y="1238"/>
                    <a:pt x="2135" y="1241"/>
                  </a:cubicBezTo>
                  <a:close/>
                  <a:moveTo>
                    <a:pt x="2286" y="1330"/>
                  </a:moveTo>
                  <a:lnTo>
                    <a:pt x="2351" y="1368"/>
                  </a:lnTo>
                  <a:cubicBezTo>
                    <a:pt x="2357" y="1371"/>
                    <a:pt x="2359" y="1379"/>
                    <a:pt x="2355" y="1385"/>
                  </a:cubicBezTo>
                  <a:cubicBezTo>
                    <a:pt x="2352" y="1391"/>
                    <a:pt x="2344" y="1393"/>
                    <a:pt x="2338" y="1389"/>
                  </a:cubicBezTo>
                  <a:lnTo>
                    <a:pt x="2274" y="1351"/>
                  </a:lnTo>
                  <a:cubicBezTo>
                    <a:pt x="2268" y="1348"/>
                    <a:pt x="2266" y="1340"/>
                    <a:pt x="2269" y="1334"/>
                  </a:cubicBezTo>
                  <a:cubicBezTo>
                    <a:pt x="2273" y="1328"/>
                    <a:pt x="2280" y="1326"/>
                    <a:pt x="2286" y="1330"/>
                  </a:cubicBezTo>
                  <a:close/>
                  <a:moveTo>
                    <a:pt x="2437" y="1418"/>
                  </a:moveTo>
                  <a:lnTo>
                    <a:pt x="2502" y="1456"/>
                  </a:lnTo>
                  <a:cubicBezTo>
                    <a:pt x="2508" y="1460"/>
                    <a:pt x="2510" y="1467"/>
                    <a:pt x="2506" y="1473"/>
                  </a:cubicBezTo>
                  <a:cubicBezTo>
                    <a:pt x="2503" y="1479"/>
                    <a:pt x="2495" y="1481"/>
                    <a:pt x="2489" y="1478"/>
                  </a:cubicBezTo>
                  <a:lnTo>
                    <a:pt x="2425" y="1440"/>
                  </a:lnTo>
                  <a:cubicBezTo>
                    <a:pt x="2419" y="1436"/>
                    <a:pt x="2417" y="1429"/>
                    <a:pt x="2420" y="1423"/>
                  </a:cubicBezTo>
                  <a:cubicBezTo>
                    <a:pt x="2424" y="1417"/>
                    <a:pt x="2431" y="1415"/>
                    <a:pt x="2437" y="1418"/>
                  </a:cubicBezTo>
                  <a:close/>
                  <a:moveTo>
                    <a:pt x="2588" y="1507"/>
                  </a:moveTo>
                  <a:lnTo>
                    <a:pt x="2653" y="1545"/>
                  </a:lnTo>
                  <a:cubicBezTo>
                    <a:pt x="2659" y="1548"/>
                    <a:pt x="2661" y="1556"/>
                    <a:pt x="2657" y="1562"/>
                  </a:cubicBezTo>
                  <a:cubicBezTo>
                    <a:pt x="2654" y="1568"/>
                    <a:pt x="2646" y="1570"/>
                    <a:pt x="2640" y="1566"/>
                  </a:cubicBezTo>
                  <a:lnTo>
                    <a:pt x="2576" y="1528"/>
                  </a:lnTo>
                  <a:cubicBezTo>
                    <a:pt x="2570" y="1525"/>
                    <a:pt x="2568" y="1517"/>
                    <a:pt x="2571" y="1511"/>
                  </a:cubicBezTo>
                  <a:cubicBezTo>
                    <a:pt x="2575" y="1505"/>
                    <a:pt x="2582" y="1503"/>
                    <a:pt x="2588" y="1507"/>
                  </a:cubicBezTo>
                  <a:close/>
                  <a:moveTo>
                    <a:pt x="2739" y="1595"/>
                  </a:moveTo>
                  <a:lnTo>
                    <a:pt x="2804" y="1633"/>
                  </a:lnTo>
                  <a:cubicBezTo>
                    <a:pt x="2810" y="1636"/>
                    <a:pt x="2812" y="1644"/>
                    <a:pt x="2808" y="1650"/>
                  </a:cubicBezTo>
                  <a:cubicBezTo>
                    <a:pt x="2805" y="1656"/>
                    <a:pt x="2797" y="1658"/>
                    <a:pt x="2791" y="1655"/>
                  </a:cubicBezTo>
                  <a:lnTo>
                    <a:pt x="2727" y="1617"/>
                  </a:lnTo>
                  <a:cubicBezTo>
                    <a:pt x="2721" y="1613"/>
                    <a:pt x="2719" y="1605"/>
                    <a:pt x="2722" y="1600"/>
                  </a:cubicBezTo>
                  <a:cubicBezTo>
                    <a:pt x="2726" y="1594"/>
                    <a:pt x="2733" y="1592"/>
                    <a:pt x="2739" y="1595"/>
                  </a:cubicBezTo>
                  <a:close/>
                  <a:moveTo>
                    <a:pt x="2890" y="1683"/>
                  </a:moveTo>
                  <a:lnTo>
                    <a:pt x="2955" y="1721"/>
                  </a:lnTo>
                  <a:cubicBezTo>
                    <a:pt x="2961" y="1725"/>
                    <a:pt x="2963" y="1733"/>
                    <a:pt x="2959" y="1738"/>
                  </a:cubicBezTo>
                  <a:cubicBezTo>
                    <a:pt x="2956" y="1744"/>
                    <a:pt x="2948" y="1746"/>
                    <a:pt x="2942" y="1743"/>
                  </a:cubicBezTo>
                  <a:lnTo>
                    <a:pt x="2878" y="1705"/>
                  </a:lnTo>
                  <a:cubicBezTo>
                    <a:pt x="2872" y="1702"/>
                    <a:pt x="2870" y="1694"/>
                    <a:pt x="2873" y="1688"/>
                  </a:cubicBezTo>
                  <a:cubicBezTo>
                    <a:pt x="2877" y="1682"/>
                    <a:pt x="2884" y="1680"/>
                    <a:pt x="2890" y="1683"/>
                  </a:cubicBezTo>
                  <a:close/>
                  <a:moveTo>
                    <a:pt x="3041" y="1772"/>
                  </a:moveTo>
                  <a:lnTo>
                    <a:pt x="3106" y="1810"/>
                  </a:lnTo>
                  <a:cubicBezTo>
                    <a:pt x="3112" y="1813"/>
                    <a:pt x="3114" y="1821"/>
                    <a:pt x="3110" y="1827"/>
                  </a:cubicBezTo>
                  <a:cubicBezTo>
                    <a:pt x="3107" y="1833"/>
                    <a:pt x="3099" y="1835"/>
                    <a:pt x="3093" y="1831"/>
                  </a:cubicBezTo>
                  <a:lnTo>
                    <a:pt x="3029" y="1793"/>
                  </a:lnTo>
                  <a:cubicBezTo>
                    <a:pt x="3023" y="1790"/>
                    <a:pt x="3021" y="1782"/>
                    <a:pt x="3024" y="1776"/>
                  </a:cubicBezTo>
                  <a:cubicBezTo>
                    <a:pt x="3028" y="1770"/>
                    <a:pt x="3035" y="1768"/>
                    <a:pt x="3041" y="1772"/>
                  </a:cubicBezTo>
                  <a:close/>
                  <a:moveTo>
                    <a:pt x="3192" y="1860"/>
                  </a:moveTo>
                  <a:lnTo>
                    <a:pt x="3257" y="1898"/>
                  </a:lnTo>
                  <a:cubicBezTo>
                    <a:pt x="3263" y="1902"/>
                    <a:pt x="3265" y="1909"/>
                    <a:pt x="3261" y="1915"/>
                  </a:cubicBezTo>
                  <a:cubicBezTo>
                    <a:pt x="3258" y="1921"/>
                    <a:pt x="3250" y="1923"/>
                    <a:pt x="3244" y="1920"/>
                  </a:cubicBezTo>
                  <a:lnTo>
                    <a:pt x="3180" y="1882"/>
                  </a:lnTo>
                  <a:cubicBezTo>
                    <a:pt x="3174" y="1878"/>
                    <a:pt x="3172" y="1871"/>
                    <a:pt x="3175" y="1865"/>
                  </a:cubicBezTo>
                  <a:cubicBezTo>
                    <a:pt x="3179" y="1859"/>
                    <a:pt x="3186" y="1857"/>
                    <a:pt x="3192" y="1860"/>
                  </a:cubicBezTo>
                  <a:close/>
                  <a:moveTo>
                    <a:pt x="3343" y="1949"/>
                  </a:moveTo>
                  <a:lnTo>
                    <a:pt x="3408" y="1987"/>
                  </a:lnTo>
                  <a:cubicBezTo>
                    <a:pt x="3414" y="1990"/>
                    <a:pt x="3416" y="1998"/>
                    <a:pt x="3413" y="2004"/>
                  </a:cubicBezTo>
                  <a:cubicBezTo>
                    <a:pt x="3409" y="2010"/>
                    <a:pt x="3401" y="2012"/>
                    <a:pt x="3395" y="2008"/>
                  </a:cubicBezTo>
                  <a:lnTo>
                    <a:pt x="3331" y="1970"/>
                  </a:lnTo>
                  <a:cubicBezTo>
                    <a:pt x="3325" y="1967"/>
                    <a:pt x="3323" y="1959"/>
                    <a:pt x="3326" y="1953"/>
                  </a:cubicBezTo>
                  <a:cubicBezTo>
                    <a:pt x="3330" y="1947"/>
                    <a:pt x="3337" y="1945"/>
                    <a:pt x="3343" y="1949"/>
                  </a:cubicBezTo>
                  <a:close/>
                  <a:moveTo>
                    <a:pt x="3494" y="2037"/>
                  </a:moveTo>
                  <a:lnTo>
                    <a:pt x="3559" y="2075"/>
                  </a:lnTo>
                  <a:cubicBezTo>
                    <a:pt x="3565" y="2078"/>
                    <a:pt x="3567" y="2086"/>
                    <a:pt x="3564" y="2092"/>
                  </a:cubicBezTo>
                  <a:cubicBezTo>
                    <a:pt x="3560" y="2098"/>
                    <a:pt x="3552" y="2100"/>
                    <a:pt x="3546" y="2097"/>
                  </a:cubicBezTo>
                  <a:lnTo>
                    <a:pt x="3482" y="2059"/>
                  </a:lnTo>
                  <a:cubicBezTo>
                    <a:pt x="3476" y="2055"/>
                    <a:pt x="3474" y="2048"/>
                    <a:pt x="3477" y="2042"/>
                  </a:cubicBezTo>
                  <a:cubicBezTo>
                    <a:pt x="3481" y="2036"/>
                    <a:pt x="3488" y="2034"/>
                    <a:pt x="3494" y="2037"/>
                  </a:cubicBezTo>
                  <a:close/>
                  <a:moveTo>
                    <a:pt x="3645" y="2126"/>
                  </a:moveTo>
                  <a:lnTo>
                    <a:pt x="3710" y="2163"/>
                  </a:lnTo>
                  <a:cubicBezTo>
                    <a:pt x="3716" y="2167"/>
                    <a:pt x="3718" y="2175"/>
                    <a:pt x="3715" y="2181"/>
                  </a:cubicBezTo>
                  <a:cubicBezTo>
                    <a:pt x="3711" y="2186"/>
                    <a:pt x="3703" y="2188"/>
                    <a:pt x="3697" y="2185"/>
                  </a:cubicBezTo>
                  <a:lnTo>
                    <a:pt x="3633" y="2147"/>
                  </a:lnTo>
                  <a:cubicBezTo>
                    <a:pt x="3627" y="2144"/>
                    <a:pt x="3625" y="2136"/>
                    <a:pt x="3628" y="2130"/>
                  </a:cubicBezTo>
                  <a:cubicBezTo>
                    <a:pt x="3632" y="2124"/>
                    <a:pt x="3639" y="2122"/>
                    <a:pt x="3645" y="2126"/>
                  </a:cubicBezTo>
                  <a:close/>
                  <a:moveTo>
                    <a:pt x="3796" y="2214"/>
                  </a:moveTo>
                  <a:lnTo>
                    <a:pt x="3861" y="2252"/>
                  </a:lnTo>
                  <a:cubicBezTo>
                    <a:pt x="3867" y="2255"/>
                    <a:pt x="3869" y="2263"/>
                    <a:pt x="3866" y="2269"/>
                  </a:cubicBezTo>
                  <a:cubicBezTo>
                    <a:pt x="3862" y="2275"/>
                    <a:pt x="3854" y="2277"/>
                    <a:pt x="3848" y="2273"/>
                  </a:cubicBezTo>
                  <a:lnTo>
                    <a:pt x="3784" y="2236"/>
                  </a:lnTo>
                  <a:cubicBezTo>
                    <a:pt x="3778" y="2232"/>
                    <a:pt x="3776" y="2224"/>
                    <a:pt x="3779" y="2218"/>
                  </a:cubicBezTo>
                  <a:cubicBezTo>
                    <a:pt x="3783" y="2212"/>
                    <a:pt x="3790" y="2210"/>
                    <a:pt x="3796" y="2214"/>
                  </a:cubicBezTo>
                  <a:close/>
                  <a:moveTo>
                    <a:pt x="3947" y="2302"/>
                  </a:moveTo>
                  <a:lnTo>
                    <a:pt x="4012" y="2340"/>
                  </a:lnTo>
                  <a:cubicBezTo>
                    <a:pt x="4018" y="2344"/>
                    <a:pt x="4020" y="2351"/>
                    <a:pt x="4017" y="2357"/>
                  </a:cubicBezTo>
                  <a:cubicBezTo>
                    <a:pt x="4013" y="2363"/>
                    <a:pt x="4005" y="2365"/>
                    <a:pt x="4000" y="2362"/>
                  </a:cubicBezTo>
                  <a:lnTo>
                    <a:pt x="3935" y="2324"/>
                  </a:lnTo>
                  <a:cubicBezTo>
                    <a:pt x="3929" y="2320"/>
                    <a:pt x="3927" y="2313"/>
                    <a:pt x="3930" y="2307"/>
                  </a:cubicBezTo>
                  <a:cubicBezTo>
                    <a:pt x="3934" y="2301"/>
                    <a:pt x="3941" y="2299"/>
                    <a:pt x="3947" y="2302"/>
                  </a:cubicBezTo>
                  <a:close/>
                  <a:moveTo>
                    <a:pt x="4098" y="2391"/>
                  </a:moveTo>
                  <a:lnTo>
                    <a:pt x="4163" y="2429"/>
                  </a:lnTo>
                  <a:cubicBezTo>
                    <a:pt x="4169" y="2432"/>
                    <a:pt x="4171" y="2440"/>
                    <a:pt x="4168" y="2446"/>
                  </a:cubicBezTo>
                  <a:cubicBezTo>
                    <a:pt x="4164" y="2452"/>
                    <a:pt x="4156" y="2454"/>
                    <a:pt x="4151" y="2450"/>
                  </a:cubicBezTo>
                  <a:lnTo>
                    <a:pt x="4086" y="2412"/>
                  </a:lnTo>
                  <a:cubicBezTo>
                    <a:pt x="4080" y="2409"/>
                    <a:pt x="4078" y="2401"/>
                    <a:pt x="4081" y="2395"/>
                  </a:cubicBezTo>
                  <a:cubicBezTo>
                    <a:pt x="4085" y="2389"/>
                    <a:pt x="4092" y="2387"/>
                    <a:pt x="4098" y="2391"/>
                  </a:cubicBezTo>
                  <a:close/>
                  <a:moveTo>
                    <a:pt x="4249" y="2479"/>
                  </a:moveTo>
                  <a:lnTo>
                    <a:pt x="4314" y="2517"/>
                  </a:lnTo>
                  <a:cubicBezTo>
                    <a:pt x="4320" y="2521"/>
                    <a:pt x="4322" y="2528"/>
                    <a:pt x="4319" y="2534"/>
                  </a:cubicBezTo>
                  <a:cubicBezTo>
                    <a:pt x="4315" y="2540"/>
                    <a:pt x="4308" y="2542"/>
                    <a:pt x="4302" y="2539"/>
                  </a:cubicBezTo>
                  <a:lnTo>
                    <a:pt x="4237" y="2501"/>
                  </a:lnTo>
                  <a:cubicBezTo>
                    <a:pt x="4231" y="2497"/>
                    <a:pt x="4229" y="2490"/>
                    <a:pt x="4232" y="2484"/>
                  </a:cubicBezTo>
                  <a:cubicBezTo>
                    <a:pt x="4236" y="2478"/>
                    <a:pt x="4244" y="2476"/>
                    <a:pt x="4249" y="2479"/>
                  </a:cubicBezTo>
                  <a:close/>
                  <a:moveTo>
                    <a:pt x="4400" y="2568"/>
                  </a:moveTo>
                  <a:lnTo>
                    <a:pt x="4465" y="2605"/>
                  </a:lnTo>
                  <a:cubicBezTo>
                    <a:pt x="4471" y="2609"/>
                    <a:pt x="4473" y="2617"/>
                    <a:pt x="4470" y="2623"/>
                  </a:cubicBezTo>
                  <a:cubicBezTo>
                    <a:pt x="4466" y="2629"/>
                    <a:pt x="4459" y="2631"/>
                    <a:pt x="4453" y="2627"/>
                  </a:cubicBezTo>
                  <a:lnTo>
                    <a:pt x="4388" y="2589"/>
                  </a:lnTo>
                  <a:cubicBezTo>
                    <a:pt x="4382" y="2586"/>
                    <a:pt x="4380" y="2578"/>
                    <a:pt x="4383" y="2572"/>
                  </a:cubicBezTo>
                  <a:cubicBezTo>
                    <a:pt x="4387" y="2566"/>
                    <a:pt x="4395" y="2564"/>
                    <a:pt x="4400" y="2568"/>
                  </a:cubicBezTo>
                  <a:close/>
                  <a:moveTo>
                    <a:pt x="4552" y="2656"/>
                  </a:moveTo>
                  <a:lnTo>
                    <a:pt x="4616" y="2694"/>
                  </a:lnTo>
                  <a:cubicBezTo>
                    <a:pt x="4622" y="2697"/>
                    <a:pt x="4624" y="2705"/>
                    <a:pt x="4621" y="2711"/>
                  </a:cubicBezTo>
                  <a:cubicBezTo>
                    <a:pt x="4617" y="2717"/>
                    <a:pt x="4610" y="2719"/>
                    <a:pt x="4604" y="2715"/>
                  </a:cubicBezTo>
                  <a:lnTo>
                    <a:pt x="4539" y="2678"/>
                  </a:lnTo>
                  <a:cubicBezTo>
                    <a:pt x="4533" y="2674"/>
                    <a:pt x="4531" y="2666"/>
                    <a:pt x="4534" y="2660"/>
                  </a:cubicBezTo>
                  <a:cubicBezTo>
                    <a:pt x="4538" y="2655"/>
                    <a:pt x="4546" y="2652"/>
                    <a:pt x="4552" y="2656"/>
                  </a:cubicBezTo>
                  <a:close/>
                  <a:moveTo>
                    <a:pt x="4703" y="2744"/>
                  </a:moveTo>
                  <a:lnTo>
                    <a:pt x="4767" y="2782"/>
                  </a:lnTo>
                  <a:cubicBezTo>
                    <a:pt x="4773" y="2786"/>
                    <a:pt x="4775" y="2793"/>
                    <a:pt x="4772" y="2799"/>
                  </a:cubicBezTo>
                  <a:cubicBezTo>
                    <a:pt x="4768" y="2805"/>
                    <a:pt x="4761" y="2807"/>
                    <a:pt x="4755" y="2804"/>
                  </a:cubicBezTo>
                  <a:lnTo>
                    <a:pt x="4690" y="2766"/>
                  </a:lnTo>
                  <a:cubicBezTo>
                    <a:pt x="4684" y="2762"/>
                    <a:pt x="4682" y="2755"/>
                    <a:pt x="4685" y="2749"/>
                  </a:cubicBezTo>
                  <a:cubicBezTo>
                    <a:pt x="4689" y="2743"/>
                    <a:pt x="4697" y="2741"/>
                    <a:pt x="4703" y="2744"/>
                  </a:cubicBezTo>
                  <a:close/>
                  <a:moveTo>
                    <a:pt x="4854" y="2833"/>
                  </a:moveTo>
                  <a:lnTo>
                    <a:pt x="4918" y="2871"/>
                  </a:lnTo>
                  <a:cubicBezTo>
                    <a:pt x="4924" y="2874"/>
                    <a:pt x="4926" y="2882"/>
                    <a:pt x="4923" y="2888"/>
                  </a:cubicBezTo>
                  <a:cubicBezTo>
                    <a:pt x="4919" y="2894"/>
                    <a:pt x="4912" y="2896"/>
                    <a:pt x="4906" y="2892"/>
                  </a:cubicBezTo>
                  <a:lnTo>
                    <a:pt x="4841" y="2854"/>
                  </a:lnTo>
                  <a:cubicBezTo>
                    <a:pt x="4835" y="2851"/>
                    <a:pt x="4833" y="2843"/>
                    <a:pt x="4836" y="2837"/>
                  </a:cubicBezTo>
                  <a:cubicBezTo>
                    <a:pt x="4840" y="2831"/>
                    <a:pt x="4848" y="2829"/>
                    <a:pt x="4854" y="2833"/>
                  </a:cubicBezTo>
                  <a:close/>
                  <a:moveTo>
                    <a:pt x="5005" y="2921"/>
                  </a:moveTo>
                  <a:lnTo>
                    <a:pt x="5069" y="2959"/>
                  </a:lnTo>
                  <a:cubicBezTo>
                    <a:pt x="5075" y="2963"/>
                    <a:pt x="5077" y="2970"/>
                    <a:pt x="5074" y="2976"/>
                  </a:cubicBezTo>
                  <a:cubicBezTo>
                    <a:pt x="5070" y="2982"/>
                    <a:pt x="5063" y="2984"/>
                    <a:pt x="5057" y="2981"/>
                  </a:cubicBezTo>
                  <a:lnTo>
                    <a:pt x="4992" y="2943"/>
                  </a:lnTo>
                  <a:cubicBezTo>
                    <a:pt x="4986" y="2939"/>
                    <a:pt x="4984" y="2932"/>
                    <a:pt x="4987" y="2926"/>
                  </a:cubicBezTo>
                  <a:cubicBezTo>
                    <a:pt x="4991" y="2920"/>
                    <a:pt x="4999" y="2918"/>
                    <a:pt x="5005" y="2921"/>
                  </a:cubicBezTo>
                  <a:close/>
                  <a:moveTo>
                    <a:pt x="5156" y="3010"/>
                  </a:moveTo>
                  <a:lnTo>
                    <a:pt x="5220" y="3048"/>
                  </a:lnTo>
                  <a:cubicBezTo>
                    <a:pt x="5226" y="3051"/>
                    <a:pt x="5228" y="3059"/>
                    <a:pt x="5225" y="3065"/>
                  </a:cubicBezTo>
                  <a:cubicBezTo>
                    <a:pt x="5221" y="3071"/>
                    <a:pt x="5214" y="3073"/>
                    <a:pt x="5208" y="3069"/>
                  </a:cubicBezTo>
                  <a:lnTo>
                    <a:pt x="5143" y="3031"/>
                  </a:lnTo>
                  <a:cubicBezTo>
                    <a:pt x="5137" y="3028"/>
                    <a:pt x="5135" y="3020"/>
                    <a:pt x="5139" y="3014"/>
                  </a:cubicBezTo>
                  <a:cubicBezTo>
                    <a:pt x="5142" y="3008"/>
                    <a:pt x="5150" y="3006"/>
                    <a:pt x="5156" y="3010"/>
                  </a:cubicBezTo>
                  <a:close/>
                  <a:moveTo>
                    <a:pt x="5307" y="3098"/>
                  </a:moveTo>
                  <a:lnTo>
                    <a:pt x="5371" y="3136"/>
                  </a:lnTo>
                  <a:cubicBezTo>
                    <a:pt x="5377" y="3139"/>
                    <a:pt x="5379" y="3147"/>
                    <a:pt x="5376" y="3153"/>
                  </a:cubicBezTo>
                  <a:cubicBezTo>
                    <a:pt x="5372" y="3159"/>
                    <a:pt x="5365" y="3161"/>
                    <a:pt x="5359" y="3158"/>
                  </a:cubicBezTo>
                  <a:lnTo>
                    <a:pt x="5294" y="3120"/>
                  </a:lnTo>
                  <a:cubicBezTo>
                    <a:pt x="5288" y="3116"/>
                    <a:pt x="5286" y="3108"/>
                    <a:pt x="5290" y="3103"/>
                  </a:cubicBezTo>
                  <a:cubicBezTo>
                    <a:pt x="5293" y="3097"/>
                    <a:pt x="5301" y="3095"/>
                    <a:pt x="5307" y="3098"/>
                  </a:cubicBezTo>
                  <a:close/>
                  <a:moveTo>
                    <a:pt x="5458" y="3186"/>
                  </a:moveTo>
                  <a:lnTo>
                    <a:pt x="5522" y="3224"/>
                  </a:lnTo>
                  <a:cubicBezTo>
                    <a:pt x="5528" y="3228"/>
                    <a:pt x="5530" y="3235"/>
                    <a:pt x="5527" y="3241"/>
                  </a:cubicBezTo>
                  <a:cubicBezTo>
                    <a:pt x="5523" y="3247"/>
                    <a:pt x="5516" y="3249"/>
                    <a:pt x="5510" y="3246"/>
                  </a:cubicBezTo>
                  <a:lnTo>
                    <a:pt x="5445" y="3208"/>
                  </a:lnTo>
                  <a:cubicBezTo>
                    <a:pt x="5439" y="3205"/>
                    <a:pt x="5437" y="3197"/>
                    <a:pt x="5441" y="3191"/>
                  </a:cubicBezTo>
                  <a:cubicBezTo>
                    <a:pt x="5444" y="3185"/>
                    <a:pt x="5452" y="3183"/>
                    <a:pt x="5458" y="3186"/>
                  </a:cubicBezTo>
                  <a:close/>
                  <a:moveTo>
                    <a:pt x="5609" y="3275"/>
                  </a:moveTo>
                  <a:lnTo>
                    <a:pt x="5673" y="3313"/>
                  </a:lnTo>
                  <a:cubicBezTo>
                    <a:pt x="5679" y="3316"/>
                    <a:pt x="5681" y="3324"/>
                    <a:pt x="5678" y="3330"/>
                  </a:cubicBezTo>
                  <a:cubicBezTo>
                    <a:pt x="5674" y="3336"/>
                    <a:pt x="5667" y="3338"/>
                    <a:pt x="5661" y="3334"/>
                  </a:cubicBezTo>
                  <a:lnTo>
                    <a:pt x="5596" y="3296"/>
                  </a:lnTo>
                  <a:cubicBezTo>
                    <a:pt x="5590" y="3293"/>
                    <a:pt x="5588" y="3285"/>
                    <a:pt x="5592" y="3279"/>
                  </a:cubicBezTo>
                  <a:cubicBezTo>
                    <a:pt x="5595" y="3273"/>
                    <a:pt x="5603" y="3271"/>
                    <a:pt x="5609" y="3275"/>
                  </a:cubicBezTo>
                  <a:close/>
                  <a:moveTo>
                    <a:pt x="5760" y="3363"/>
                  </a:moveTo>
                  <a:lnTo>
                    <a:pt x="5824" y="3401"/>
                  </a:lnTo>
                  <a:cubicBezTo>
                    <a:pt x="5830" y="3405"/>
                    <a:pt x="5832" y="3412"/>
                    <a:pt x="5829" y="3418"/>
                  </a:cubicBezTo>
                  <a:cubicBezTo>
                    <a:pt x="5825" y="3424"/>
                    <a:pt x="5818" y="3426"/>
                    <a:pt x="5812" y="3423"/>
                  </a:cubicBezTo>
                  <a:lnTo>
                    <a:pt x="5747" y="3385"/>
                  </a:lnTo>
                  <a:cubicBezTo>
                    <a:pt x="5741" y="3381"/>
                    <a:pt x="5739" y="3374"/>
                    <a:pt x="5743" y="3368"/>
                  </a:cubicBezTo>
                  <a:cubicBezTo>
                    <a:pt x="5746" y="3362"/>
                    <a:pt x="5754" y="3360"/>
                    <a:pt x="5760" y="3363"/>
                  </a:cubicBezTo>
                  <a:close/>
                  <a:moveTo>
                    <a:pt x="5911" y="3452"/>
                  </a:moveTo>
                  <a:lnTo>
                    <a:pt x="5975" y="3490"/>
                  </a:lnTo>
                  <a:cubicBezTo>
                    <a:pt x="5981" y="3493"/>
                    <a:pt x="5983" y="3501"/>
                    <a:pt x="5980" y="3507"/>
                  </a:cubicBezTo>
                  <a:cubicBezTo>
                    <a:pt x="5976" y="3513"/>
                    <a:pt x="5969" y="3515"/>
                    <a:pt x="5963" y="3511"/>
                  </a:cubicBezTo>
                  <a:lnTo>
                    <a:pt x="5898" y="3473"/>
                  </a:lnTo>
                  <a:cubicBezTo>
                    <a:pt x="5892" y="3470"/>
                    <a:pt x="5890" y="3462"/>
                    <a:pt x="5894" y="3456"/>
                  </a:cubicBezTo>
                  <a:cubicBezTo>
                    <a:pt x="5897" y="3450"/>
                    <a:pt x="5905" y="3448"/>
                    <a:pt x="5911" y="3452"/>
                  </a:cubicBezTo>
                  <a:close/>
                  <a:moveTo>
                    <a:pt x="6062" y="3540"/>
                  </a:moveTo>
                  <a:lnTo>
                    <a:pt x="6126" y="3578"/>
                  </a:lnTo>
                  <a:cubicBezTo>
                    <a:pt x="6132" y="3581"/>
                    <a:pt x="6134" y="3589"/>
                    <a:pt x="6131" y="3595"/>
                  </a:cubicBezTo>
                  <a:cubicBezTo>
                    <a:pt x="6127" y="3601"/>
                    <a:pt x="6120" y="3603"/>
                    <a:pt x="6114" y="3600"/>
                  </a:cubicBezTo>
                  <a:lnTo>
                    <a:pt x="6049" y="3562"/>
                  </a:lnTo>
                  <a:cubicBezTo>
                    <a:pt x="6043" y="3558"/>
                    <a:pt x="6041" y="3551"/>
                    <a:pt x="6045" y="3545"/>
                  </a:cubicBezTo>
                  <a:cubicBezTo>
                    <a:pt x="6048" y="3539"/>
                    <a:pt x="6056" y="3537"/>
                    <a:pt x="6062" y="3540"/>
                  </a:cubicBezTo>
                  <a:close/>
                  <a:moveTo>
                    <a:pt x="6213" y="3629"/>
                  </a:moveTo>
                  <a:lnTo>
                    <a:pt x="6278" y="3666"/>
                  </a:lnTo>
                  <a:cubicBezTo>
                    <a:pt x="6283" y="3670"/>
                    <a:pt x="6285" y="3678"/>
                    <a:pt x="6282" y="3683"/>
                  </a:cubicBezTo>
                  <a:cubicBezTo>
                    <a:pt x="6278" y="3689"/>
                    <a:pt x="6271" y="3691"/>
                    <a:pt x="6265" y="3688"/>
                  </a:cubicBezTo>
                  <a:lnTo>
                    <a:pt x="6200" y="3650"/>
                  </a:lnTo>
                  <a:cubicBezTo>
                    <a:pt x="6194" y="3647"/>
                    <a:pt x="6192" y="3639"/>
                    <a:pt x="6196" y="3633"/>
                  </a:cubicBezTo>
                  <a:cubicBezTo>
                    <a:pt x="6199" y="3627"/>
                    <a:pt x="6207" y="3625"/>
                    <a:pt x="6213" y="3629"/>
                  </a:cubicBezTo>
                  <a:close/>
                  <a:moveTo>
                    <a:pt x="6364" y="3717"/>
                  </a:moveTo>
                  <a:lnTo>
                    <a:pt x="6429" y="3755"/>
                  </a:lnTo>
                  <a:cubicBezTo>
                    <a:pt x="6434" y="3758"/>
                    <a:pt x="6436" y="3766"/>
                    <a:pt x="6433" y="3772"/>
                  </a:cubicBezTo>
                  <a:cubicBezTo>
                    <a:pt x="6430" y="3778"/>
                    <a:pt x="6422" y="3780"/>
                    <a:pt x="6416" y="3776"/>
                  </a:cubicBezTo>
                  <a:lnTo>
                    <a:pt x="6351" y="3738"/>
                  </a:lnTo>
                  <a:cubicBezTo>
                    <a:pt x="6345" y="3735"/>
                    <a:pt x="6343" y="3727"/>
                    <a:pt x="6347" y="3721"/>
                  </a:cubicBezTo>
                  <a:cubicBezTo>
                    <a:pt x="6350" y="3715"/>
                    <a:pt x="6358" y="3713"/>
                    <a:pt x="6364" y="3717"/>
                  </a:cubicBezTo>
                  <a:close/>
                  <a:moveTo>
                    <a:pt x="6515" y="3805"/>
                  </a:moveTo>
                  <a:lnTo>
                    <a:pt x="6580" y="3843"/>
                  </a:lnTo>
                  <a:cubicBezTo>
                    <a:pt x="6586" y="3847"/>
                    <a:pt x="6588" y="3854"/>
                    <a:pt x="6584" y="3860"/>
                  </a:cubicBezTo>
                  <a:cubicBezTo>
                    <a:pt x="6581" y="3866"/>
                    <a:pt x="6573" y="3868"/>
                    <a:pt x="6567" y="3865"/>
                  </a:cubicBezTo>
                  <a:lnTo>
                    <a:pt x="6502" y="3827"/>
                  </a:lnTo>
                  <a:cubicBezTo>
                    <a:pt x="6496" y="3823"/>
                    <a:pt x="6494" y="3816"/>
                    <a:pt x="6498" y="3810"/>
                  </a:cubicBezTo>
                  <a:cubicBezTo>
                    <a:pt x="6501" y="3804"/>
                    <a:pt x="6509" y="3802"/>
                    <a:pt x="6515" y="3805"/>
                  </a:cubicBezTo>
                  <a:close/>
                  <a:moveTo>
                    <a:pt x="6666" y="3894"/>
                  </a:moveTo>
                  <a:lnTo>
                    <a:pt x="6731" y="3932"/>
                  </a:lnTo>
                  <a:cubicBezTo>
                    <a:pt x="6737" y="3935"/>
                    <a:pt x="6739" y="3943"/>
                    <a:pt x="6735" y="3949"/>
                  </a:cubicBezTo>
                  <a:cubicBezTo>
                    <a:pt x="6732" y="3955"/>
                    <a:pt x="6724" y="3957"/>
                    <a:pt x="6718" y="3953"/>
                  </a:cubicBezTo>
                  <a:lnTo>
                    <a:pt x="6653" y="3915"/>
                  </a:lnTo>
                  <a:cubicBezTo>
                    <a:pt x="6647" y="3912"/>
                    <a:pt x="6645" y="3904"/>
                    <a:pt x="6649" y="3898"/>
                  </a:cubicBezTo>
                  <a:cubicBezTo>
                    <a:pt x="6652" y="3892"/>
                    <a:pt x="6660" y="3890"/>
                    <a:pt x="6666" y="3894"/>
                  </a:cubicBezTo>
                  <a:close/>
                  <a:moveTo>
                    <a:pt x="6817" y="3982"/>
                  </a:moveTo>
                  <a:lnTo>
                    <a:pt x="6882" y="4020"/>
                  </a:lnTo>
                  <a:cubicBezTo>
                    <a:pt x="6888" y="4024"/>
                    <a:pt x="6890" y="4031"/>
                    <a:pt x="6886" y="4037"/>
                  </a:cubicBezTo>
                  <a:cubicBezTo>
                    <a:pt x="6883" y="4043"/>
                    <a:pt x="6875" y="4045"/>
                    <a:pt x="6869" y="4042"/>
                  </a:cubicBezTo>
                  <a:lnTo>
                    <a:pt x="6804" y="4004"/>
                  </a:lnTo>
                  <a:cubicBezTo>
                    <a:pt x="6798" y="4000"/>
                    <a:pt x="6796" y="3993"/>
                    <a:pt x="6800" y="3987"/>
                  </a:cubicBezTo>
                  <a:cubicBezTo>
                    <a:pt x="6803" y="3981"/>
                    <a:pt x="6811" y="3979"/>
                    <a:pt x="6817" y="3982"/>
                  </a:cubicBezTo>
                  <a:close/>
                  <a:moveTo>
                    <a:pt x="6968" y="4071"/>
                  </a:moveTo>
                  <a:lnTo>
                    <a:pt x="7033" y="4108"/>
                  </a:lnTo>
                  <a:cubicBezTo>
                    <a:pt x="7039" y="4112"/>
                    <a:pt x="7041" y="4120"/>
                    <a:pt x="7037" y="4126"/>
                  </a:cubicBezTo>
                  <a:cubicBezTo>
                    <a:pt x="7034" y="4132"/>
                    <a:pt x="7026" y="4134"/>
                    <a:pt x="7020" y="4130"/>
                  </a:cubicBezTo>
                  <a:lnTo>
                    <a:pt x="6955" y="4092"/>
                  </a:lnTo>
                  <a:cubicBezTo>
                    <a:pt x="6949" y="4089"/>
                    <a:pt x="6947" y="4081"/>
                    <a:pt x="6951" y="4075"/>
                  </a:cubicBezTo>
                  <a:cubicBezTo>
                    <a:pt x="6954" y="4069"/>
                    <a:pt x="6962" y="4067"/>
                    <a:pt x="6968" y="4071"/>
                  </a:cubicBezTo>
                  <a:close/>
                  <a:moveTo>
                    <a:pt x="7119" y="4159"/>
                  </a:moveTo>
                  <a:lnTo>
                    <a:pt x="7184" y="4197"/>
                  </a:lnTo>
                  <a:cubicBezTo>
                    <a:pt x="7190" y="4200"/>
                    <a:pt x="7192" y="4208"/>
                    <a:pt x="7188" y="4214"/>
                  </a:cubicBezTo>
                  <a:cubicBezTo>
                    <a:pt x="7185" y="4220"/>
                    <a:pt x="7177" y="4222"/>
                    <a:pt x="7171" y="4218"/>
                  </a:cubicBezTo>
                  <a:lnTo>
                    <a:pt x="7106" y="4181"/>
                  </a:lnTo>
                  <a:cubicBezTo>
                    <a:pt x="7100" y="4177"/>
                    <a:pt x="7098" y="4169"/>
                    <a:pt x="7102" y="4163"/>
                  </a:cubicBezTo>
                  <a:cubicBezTo>
                    <a:pt x="7105" y="4157"/>
                    <a:pt x="7113" y="4155"/>
                    <a:pt x="7119" y="4159"/>
                  </a:cubicBezTo>
                  <a:close/>
                  <a:moveTo>
                    <a:pt x="7270" y="4247"/>
                  </a:moveTo>
                  <a:lnTo>
                    <a:pt x="7335" y="4285"/>
                  </a:lnTo>
                  <a:cubicBezTo>
                    <a:pt x="7341" y="4289"/>
                    <a:pt x="7343" y="4296"/>
                    <a:pt x="7339" y="4302"/>
                  </a:cubicBezTo>
                  <a:cubicBezTo>
                    <a:pt x="7336" y="4308"/>
                    <a:pt x="7328" y="4310"/>
                    <a:pt x="7322" y="4307"/>
                  </a:cubicBezTo>
                  <a:lnTo>
                    <a:pt x="7257" y="4269"/>
                  </a:lnTo>
                  <a:cubicBezTo>
                    <a:pt x="7251" y="4265"/>
                    <a:pt x="7249" y="4258"/>
                    <a:pt x="7253" y="4252"/>
                  </a:cubicBezTo>
                  <a:cubicBezTo>
                    <a:pt x="7256" y="4246"/>
                    <a:pt x="7264" y="4244"/>
                    <a:pt x="7270" y="4247"/>
                  </a:cubicBezTo>
                  <a:close/>
                  <a:moveTo>
                    <a:pt x="7421" y="4336"/>
                  </a:moveTo>
                  <a:lnTo>
                    <a:pt x="7486" y="4374"/>
                  </a:lnTo>
                  <a:cubicBezTo>
                    <a:pt x="7492" y="4377"/>
                    <a:pt x="7494" y="4385"/>
                    <a:pt x="7490" y="4391"/>
                  </a:cubicBezTo>
                  <a:cubicBezTo>
                    <a:pt x="7487" y="4397"/>
                    <a:pt x="7479" y="4399"/>
                    <a:pt x="7473" y="4395"/>
                  </a:cubicBezTo>
                  <a:lnTo>
                    <a:pt x="7408" y="4357"/>
                  </a:lnTo>
                  <a:cubicBezTo>
                    <a:pt x="7402" y="4354"/>
                    <a:pt x="7400" y="4346"/>
                    <a:pt x="7404" y="4340"/>
                  </a:cubicBezTo>
                  <a:cubicBezTo>
                    <a:pt x="7407" y="4334"/>
                    <a:pt x="7415" y="4332"/>
                    <a:pt x="7421" y="4336"/>
                  </a:cubicBezTo>
                  <a:close/>
                  <a:moveTo>
                    <a:pt x="7572" y="4424"/>
                  </a:moveTo>
                  <a:lnTo>
                    <a:pt x="7637" y="4462"/>
                  </a:lnTo>
                  <a:cubicBezTo>
                    <a:pt x="7643" y="4466"/>
                    <a:pt x="7645" y="4473"/>
                    <a:pt x="7641" y="4479"/>
                  </a:cubicBezTo>
                  <a:cubicBezTo>
                    <a:pt x="7638" y="4485"/>
                    <a:pt x="7630" y="4487"/>
                    <a:pt x="7624" y="4484"/>
                  </a:cubicBezTo>
                  <a:lnTo>
                    <a:pt x="7559" y="4446"/>
                  </a:lnTo>
                  <a:cubicBezTo>
                    <a:pt x="7553" y="4442"/>
                    <a:pt x="7551" y="4435"/>
                    <a:pt x="7555" y="4429"/>
                  </a:cubicBezTo>
                  <a:cubicBezTo>
                    <a:pt x="7558" y="4423"/>
                    <a:pt x="7566" y="4421"/>
                    <a:pt x="7572" y="4424"/>
                  </a:cubicBezTo>
                  <a:close/>
                  <a:moveTo>
                    <a:pt x="7723" y="4513"/>
                  </a:moveTo>
                  <a:lnTo>
                    <a:pt x="7788" y="4550"/>
                  </a:lnTo>
                  <a:cubicBezTo>
                    <a:pt x="7794" y="4554"/>
                    <a:pt x="7796" y="4562"/>
                    <a:pt x="7792" y="4568"/>
                  </a:cubicBezTo>
                  <a:cubicBezTo>
                    <a:pt x="7789" y="4574"/>
                    <a:pt x="7781" y="4576"/>
                    <a:pt x="7775" y="4572"/>
                  </a:cubicBezTo>
                  <a:lnTo>
                    <a:pt x="7710" y="4534"/>
                  </a:lnTo>
                  <a:cubicBezTo>
                    <a:pt x="7704" y="4531"/>
                    <a:pt x="7702" y="4523"/>
                    <a:pt x="7706" y="4517"/>
                  </a:cubicBezTo>
                  <a:cubicBezTo>
                    <a:pt x="7709" y="4511"/>
                    <a:pt x="7717" y="4509"/>
                    <a:pt x="7723" y="4513"/>
                  </a:cubicBezTo>
                  <a:close/>
                  <a:moveTo>
                    <a:pt x="7874" y="4601"/>
                  </a:moveTo>
                  <a:lnTo>
                    <a:pt x="7939" y="4639"/>
                  </a:lnTo>
                  <a:cubicBezTo>
                    <a:pt x="7945" y="4642"/>
                    <a:pt x="7947" y="4650"/>
                    <a:pt x="7943" y="4656"/>
                  </a:cubicBezTo>
                  <a:cubicBezTo>
                    <a:pt x="7940" y="4662"/>
                    <a:pt x="7932" y="4664"/>
                    <a:pt x="7926" y="4660"/>
                  </a:cubicBezTo>
                  <a:lnTo>
                    <a:pt x="7861" y="4623"/>
                  </a:lnTo>
                  <a:cubicBezTo>
                    <a:pt x="7855" y="4619"/>
                    <a:pt x="7853" y="4611"/>
                    <a:pt x="7857" y="4605"/>
                  </a:cubicBezTo>
                  <a:cubicBezTo>
                    <a:pt x="7860" y="4600"/>
                    <a:pt x="7868" y="4598"/>
                    <a:pt x="7874" y="4601"/>
                  </a:cubicBezTo>
                  <a:close/>
                  <a:moveTo>
                    <a:pt x="8025" y="4689"/>
                  </a:moveTo>
                  <a:lnTo>
                    <a:pt x="8090" y="4727"/>
                  </a:lnTo>
                  <a:cubicBezTo>
                    <a:pt x="8096" y="4731"/>
                    <a:pt x="8098" y="4738"/>
                    <a:pt x="8094" y="4744"/>
                  </a:cubicBezTo>
                  <a:cubicBezTo>
                    <a:pt x="8091" y="4750"/>
                    <a:pt x="8083" y="4752"/>
                    <a:pt x="8077" y="4749"/>
                  </a:cubicBezTo>
                  <a:lnTo>
                    <a:pt x="8012" y="4711"/>
                  </a:lnTo>
                  <a:cubicBezTo>
                    <a:pt x="8006" y="4708"/>
                    <a:pt x="8004" y="4700"/>
                    <a:pt x="8008" y="4694"/>
                  </a:cubicBezTo>
                  <a:cubicBezTo>
                    <a:pt x="8011" y="4688"/>
                    <a:pt x="8019" y="4686"/>
                    <a:pt x="8025" y="4689"/>
                  </a:cubicBezTo>
                  <a:close/>
                  <a:moveTo>
                    <a:pt x="8176" y="4778"/>
                  </a:moveTo>
                  <a:lnTo>
                    <a:pt x="8241" y="4816"/>
                  </a:lnTo>
                  <a:cubicBezTo>
                    <a:pt x="8247" y="4819"/>
                    <a:pt x="8249" y="4827"/>
                    <a:pt x="8245" y="4833"/>
                  </a:cubicBezTo>
                  <a:cubicBezTo>
                    <a:pt x="8242" y="4839"/>
                    <a:pt x="8234" y="4841"/>
                    <a:pt x="8228" y="4837"/>
                  </a:cubicBezTo>
                  <a:lnTo>
                    <a:pt x="8163" y="4799"/>
                  </a:lnTo>
                  <a:cubicBezTo>
                    <a:pt x="8158" y="4796"/>
                    <a:pt x="8156" y="4788"/>
                    <a:pt x="8159" y="4782"/>
                  </a:cubicBezTo>
                  <a:cubicBezTo>
                    <a:pt x="8162" y="4776"/>
                    <a:pt x="8170" y="4774"/>
                    <a:pt x="8176" y="4778"/>
                  </a:cubicBezTo>
                  <a:close/>
                  <a:moveTo>
                    <a:pt x="8327" y="4866"/>
                  </a:moveTo>
                  <a:lnTo>
                    <a:pt x="8392" y="4904"/>
                  </a:lnTo>
                  <a:cubicBezTo>
                    <a:pt x="8398" y="4908"/>
                    <a:pt x="8400" y="4915"/>
                    <a:pt x="8396" y="4921"/>
                  </a:cubicBezTo>
                  <a:cubicBezTo>
                    <a:pt x="8393" y="4927"/>
                    <a:pt x="8385" y="4929"/>
                    <a:pt x="8379" y="4926"/>
                  </a:cubicBezTo>
                  <a:lnTo>
                    <a:pt x="8314" y="4888"/>
                  </a:lnTo>
                  <a:cubicBezTo>
                    <a:pt x="8309" y="4884"/>
                    <a:pt x="8307" y="4877"/>
                    <a:pt x="8310" y="4871"/>
                  </a:cubicBezTo>
                  <a:cubicBezTo>
                    <a:pt x="8314" y="4865"/>
                    <a:pt x="8321" y="4863"/>
                    <a:pt x="8327" y="4866"/>
                  </a:cubicBezTo>
                  <a:close/>
                  <a:moveTo>
                    <a:pt x="8478" y="4955"/>
                  </a:moveTo>
                  <a:lnTo>
                    <a:pt x="8543" y="4993"/>
                  </a:lnTo>
                  <a:cubicBezTo>
                    <a:pt x="8549" y="4996"/>
                    <a:pt x="8551" y="5004"/>
                    <a:pt x="8547" y="5010"/>
                  </a:cubicBezTo>
                  <a:cubicBezTo>
                    <a:pt x="8544" y="5016"/>
                    <a:pt x="8536" y="5018"/>
                    <a:pt x="8530" y="5014"/>
                  </a:cubicBezTo>
                  <a:lnTo>
                    <a:pt x="8466" y="4976"/>
                  </a:lnTo>
                  <a:cubicBezTo>
                    <a:pt x="8460" y="4973"/>
                    <a:pt x="8458" y="4965"/>
                    <a:pt x="8461" y="4959"/>
                  </a:cubicBezTo>
                  <a:cubicBezTo>
                    <a:pt x="8465" y="4953"/>
                    <a:pt x="8472" y="4951"/>
                    <a:pt x="8478" y="4955"/>
                  </a:cubicBezTo>
                  <a:close/>
                  <a:moveTo>
                    <a:pt x="8629" y="5043"/>
                  </a:moveTo>
                  <a:lnTo>
                    <a:pt x="8694" y="5081"/>
                  </a:lnTo>
                  <a:cubicBezTo>
                    <a:pt x="8700" y="5084"/>
                    <a:pt x="8702" y="5092"/>
                    <a:pt x="8698" y="5098"/>
                  </a:cubicBezTo>
                  <a:cubicBezTo>
                    <a:pt x="8695" y="5104"/>
                    <a:pt x="8687" y="5106"/>
                    <a:pt x="8681" y="5103"/>
                  </a:cubicBezTo>
                  <a:lnTo>
                    <a:pt x="8617" y="5065"/>
                  </a:lnTo>
                  <a:cubicBezTo>
                    <a:pt x="8611" y="5061"/>
                    <a:pt x="8609" y="5053"/>
                    <a:pt x="8612" y="5048"/>
                  </a:cubicBezTo>
                  <a:cubicBezTo>
                    <a:pt x="8616" y="5042"/>
                    <a:pt x="8623" y="5040"/>
                    <a:pt x="8629" y="5043"/>
                  </a:cubicBezTo>
                  <a:close/>
                  <a:moveTo>
                    <a:pt x="8780" y="5131"/>
                  </a:moveTo>
                  <a:lnTo>
                    <a:pt x="8845" y="5169"/>
                  </a:lnTo>
                  <a:cubicBezTo>
                    <a:pt x="8851" y="5173"/>
                    <a:pt x="8853" y="5181"/>
                    <a:pt x="8849" y="5186"/>
                  </a:cubicBezTo>
                  <a:cubicBezTo>
                    <a:pt x="8846" y="5192"/>
                    <a:pt x="8838" y="5194"/>
                    <a:pt x="8832" y="5191"/>
                  </a:cubicBezTo>
                  <a:lnTo>
                    <a:pt x="8768" y="5153"/>
                  </a:lnTo>
                  <a:cubicBezTo>
                    <a:pt x="8762" y="5150"/>
                    <a:pt x="8760" y="5142"/>
                    <a:pt x="8763" y="5136"/>
                  </a:cubicBezTo>
                  <a:cubicBezTo>
                    <a:pt x="8767" y="5130"/>
                    <a:pt x="8774" y="5128"/>
                    <a:pt x="8780" y="5131"/>
                  </a:cubicBezTo>
                  <a:close/>
                  <a:moveTo>
                    <a:pt x="8931" y="5220"/>
                  </a:moveTo>
                  <a:lnTo>
                    <a:pt x="8996" y="5258"/>
                  </a:lnTo>
                  <a:cubicBezTo>
                    <a:pt x="9002" y="5261"/>
                    <a:pt x="9004" y="5269"/>
                    <a:pt x="9000" y="5275"/>
                  </a:cubicBezTo>
                  <a:cubicBezTo>
                    <a:pt x="8997" y="5281"/>
                    <a:pt x="8989" y="5283"/>
                    <a:pt x="8983" y="5279"/>
                  </a:cubicBezTo>
                  <a:lnTo>
                    <a:pt x="8919" y="5241"/>
                  </a:lnTo>
                  <a:cubicBezTo>
                    <a:pt x="8913" y="5238"/>
                    <a:pt x="8911" y="5230"/>
                    <a:pt x="8914" y="5224"/>
                  </a:cubicBezTo>
                  <a:cubicBezTo>
                    <a:pt x="8918" y="5218"/>
                    <a:pt x="8925" y="5216"/>
                    <a:pt x="8931" y="5220"/>
                  </a:cubicBezTo>
                  <a:close/>
                  <a:moveTo>
                    <a:pt x="9082" y="5308"/>
                  </a:moveTo>
                  <a:lnTo>
                    <a:pt x="9147" y="5346"/>
                  </a:lnTo>
                  <a:cubicBezTo>
                    <a:pt x="9153" y="5350"/>
                    <a:pt x="9155" y="5357"/>
                    <a:pt x="9151" y="5363"/>
                  </a:cubicBezTo>
                  <a:cubicBezTo>
                    <a:pt x="9148" y="5369"/>
                    <a:pt x="9140" y="5371"/>
                    <a:pt x="9134" y="5368"/>
                  </a:cubicBezTo>
                  <a:lnTo>
                    <a:pt x="9070" y="5330"/>
                  </a:lnTo>
                  <a:cubicBezTo>
                    <a:pt x="9064" y="5326"/>
                    <a:pt x="9062" y="5319"/>
                    <a:pt x="9065" y="5313"/>
                  </a:cubicBezTo>
                  <a:cubicBezTo>
                    <a:pt x="9069" y="5307"/>
                    <a:pt x="9076" y="5305"/>
                    <a:pt x="9082" y="5308"/>
                  </a:cubicBezTo>
                  <a:close/>
                  <a:moveTo>
                    <a:pt x="9233" y="5397"/>
                  </a:moveTo>
                  <a:lnTo>
                    <a:pt x="9298" y="5435"/>
                  </a:lnTo>
                  <a:cubicBezTo>
                    <a:pt x="9304" y="5438"/>
                    <a:pt x="9306" y="5446"/>
                    <a:pt x="9302" y="5452"/>
                  </a:cubicBezTo>
                  <a:cubicBezTo>
                    <a:pt x="9299" y="5458"/>
                    <a:pt x="9291" y="5460"/>
                    <a:pt x="9285" y="5456"/>
                  </a:cubicBezTo>
                  <a:lnTo>
                    <a:pt x="9221" y="5418"/>
                  </a:lnTo>
                  <a:cubicBezTo>
                    <a:pt x="9215" y="5415"/>
                    <a:pt x="9213" y="5407"/>
                    <a:pt x="9216" y="5401"/>
                  </a:cubicBezTo>
                  <a:cubicBezTo>
                    <a:pt x="9220" y="5395"/>
                    <a:pt x="9227" y="5393"/>
                    <a:pt x="9233" y="5397"/>
                  </a:cubicBezTo>
                  <a:close/>
                  <a:moveTo>
                    <a:pt x="9384" y="5485"/>
                  </a:moveTo>
                  <a:lnTo>
                    <a:pt x="9449" y="5523"/>
                  </a:lnTo>
                  <a:cubicBezTo>
                    <a:pt x="9455" y="5526"/>
                    <a:pt x="9457" y="5534"/>
                    <a:pt x="9454" y="5540"/>
                  </a:cubicBezTo>
                  <a:cubicBezTo>
                    <a:pt x="9450" y="5546"/>
                    <a:pt x="9442" y="5548"/>
                    <a:pt x="9436" y="5545"/>
                  </a:cubicBezTo>
                  <a:lnTo>
                    <a:pt x="9372" y="5507"/>
                  </a:lnTo>
                  <a:cubicBezTo>
                    <a:pt x="9366" y="5503"/>
                    <a:pt x="9364" y="5496"/>
                    <a:pt x="9367" y="5490"/>
                  </a:cubicBezTo>
                  <a:cubicBezTo>
                    <a:pt x="9371" y="5484"/>
                    <a:pt x="9378" y="5482"/>
                    <a:pt x="9384" y="5485"/>
                  </a:cubicBezTo>
                  <a:close/>
                  <a:moveTo>
                    <a:pt x="9535" y="5574"/>
                  </a:moveTo>
                  <a:lnTo>
                    <a:pt x="9600" y="5611"/>
                  </a:lnTo>
                  <a:cubicBezTo>
                    <a:pt x="9606" y="5615"/>
                    <a:pt x="9608" y="5623"/>
                    <a:pt x="9605" y="5629"/>
                  </a:cubicBezTo>
                  <a:cubicBezTo>
                    <a:pt x="9601" y="5634"/>
                    <a:pt x="9593" y="5636"/>
                    <a:pt x="9587" y="5633"/>
                  </a:cubicBezTo>
                  <a:lnTo>
                    <a:pt x="9523" y="5595"/>
                  </a:lnTo>
                  <a:cubicBezTo>
                    <a:pt x="9517" y="5592"/>
                    <a:pt x="9515" y="5584"/>
                    <a:pt x="9518" y="5578"/>
                  </a:cubicBezTo>
                  <a:cubicBezTo>
                    <a:pt x="9522" y="5572"/>
                    <a:pt x="9529" y="5570"/>
                    <a:pt x="9535" y="5574"/>
                  </a:cubicBezTo>
                  <a:close/>
                  <a:moveTo>
                    <a:pt x="9686" y="5662"/>
                  </a:moveTo>
                  <a:lnTo>
                    <a:pt x="9751" y="5700"/>
                  </a:lnTo>
                  <a:cubicBezTo>
                    <a:pt x="9757" y="5703"/>
                    <a:pt x="9759" y="5711"/>
                    <a:pt x="9756" y="5717"/>
                  </a:cubicBezTo>
                  <a:cubicBezTo>
                    <a:pt x="9752" y="5723"/>
                    <a:pt x="9744" y="5725"/>
                    <a:pt x="9738" y="5721"/>
                  </a:cubicBezTo>
                  <a:lnTo>
                    <a:pt x="9674" y="5684"/>
                  </a:lnTo>
                  <a:cubicBezTo>
                    <a:pt x="9668" y="5680"/>
                    <a:pt x="9666" y="5672"/>
                    <a:pt x="9669" y="5666"/>
                  </a:cubicBezTo>
                  <a:cubicBezTo>
                    <a:pt x="9673" y="5660"/>
                    <a:pt x="9680" y="5658"/>
                    <a:pt x="9686" y="5662"/>
                  </a:cubicBezTo>
                  <a:close/>
                  <a:moveTo>
                    <a:pt x="9837" y="5750"/>
                  </a:moveTo>
                  <a:lnTo>
                    <a:pt x="9902" y="5788"/>
                  </a:lnTo>
                  <a:cubicBezTo>
                    <a:pt x="9908" y="5792"/>
                    <a:pt x="9910" y="5799"/>
                    <a:pt x="9907" y="5805"/>
                  </a:cubicBezTo>
                  <a:cubicBezTo>
                    <a:pt x="9903" y="5811"/>
                    <a:pt x="9895" y="5813"/>
                    <a:pt x="9889" y="5810"/>
                  </a:cubicBezTo>
                  <a:lnTo>
                    <a:pt x="9825" y="5772"/>
                  </a:lnTo>
                  <a:cubicBezTo>
                    <a:pt x="9819" y="5768"/>
                    <a:pt x="9817" y="5761"/>
                    <a:pt x="9820" y="5755"/>
                  </a:cubicBezTo>
                  <a:cubicBezTo>
                    <a:pt x="9824" y="5749"/>
                    <a:pt x="9831" y="5747"/>
                    <a:pt x="9837" y="5750"/>
                  </a:cubicBezTo>
                  <a:close/>
                  <a:moveTo>
                    <a:pt x="9988" y="5839"/>
                  </a:moveTo>
                  <a:lnTo>
                    <a:pt x="10053" y="5877"/>
                  </a:lnTo>
                  <a:cubicBezTo>
                    <a:pt x="10059" y="5880"/>
                    <a:pt x="10061" y="5888"/>
                    <a:pt x="10058" y="5894"/>
                  </a:cubicBezTo>
                  <a:cubicBezTo>
                    <a:pt x="10054" y="5900"/>
                    <a:pt x="10046" y="5902"/>
                    <a:pt x="10041" y="5898"/>
                  </a:cubicBezTo>
                  <a:lnTo>
                    <a:pt x="9976" y="5860"/>
                  </a:lnTo>
                  <a:cubicBezTo>
                    <a:pt x="9970" y="5857"/>
                    <a:pt x="9968" y="5849"/>
                    <a:pt x="9971" y="5843"/>
                  </a:cubicBezTo>
                  <a:cubicBezTo>
                    <a:pt x="9975" y="5837"/>
                    <a:pt x="9982" y="5835"/>
                    <a:pt x="9988" y="5839"/>
                  </a:cubicBezTo>
                  <a:close/>
                  <a:moveTo>
                    <a:pt x="10139" y="5927"/>
                  </a:moveTo>
                  <a:lnTo>
                    <a:pt x="10204" y="5965"/>
                  </a:lnTo>
                  <a:cubicBezTo>
                    <a:pt x="10210" y="5969"/>
                    <a:pt x="10212" y="5976"/>
                    <a:pt x="10209" y="5982"/>
                  </a:cubicBezTo>
                  <a:cubicBezTo>
                    <a:pt x="10205" y="5988"/>
                    <a:pt x="10197" y="5990"/>
                    <a:pt x="10192" y="5987"/>
                  </a:cubicBezTo>
                  <a:lnTo>
                    <a:pt x="10127" y="5949"/>
                  </a:lnTo>
                  <a:cubicBezTo>
                    <a:pt x="10121" y="5945"/>
                    <a:pt x="10119" y="5938"/>
                    <a:pt x="10122" y="5932"/>
                  </a:cubicBezTo>
                  <a:cubicBezTo>
                    <a:pt x="10126" y="5926"/>
                    <a:pt x="10133" y="5924"/>
                    <a:pt x="10139" y="5927"/>
                  </a:cubicBezTo>
                  <a:close/>
                  <a:moveTo>
                    <a:pt x="10290" y="6016"/>
                  </a:moveTo>
                  <a:lnTo>
                    <a:pt x="10355" y="6053"/>
                  </a:lnTo>
                  <a:cubicBezTo>
                    <a:pt x="10361" y="6057"/>
                    <a:pt x="10363" y="6065"/>
                    <a:pt x="10360" y="6071"/>
                  </a:cubicBezTo>
                  <a:cubicBezTo>
                    <a:pt x="10356" y="6077"/>
                    <a:pt x="10349" y="6079"/>
                    <a:pt x="10343" y="6075"/>
                  </a:cubicBezTo>
                  <a:lnTo>
                    <a:pt x="10278" y="6037"/>
                  </a:lnTo>
                  <a:cubicBezTo>
                    <a:pt x="10272" y="6034"/>
                    <a:pt x="10270" y="6026"/>
                    <a:pt x="10273" y="6020"/>
                  </a:cubicBezTo>
                  <a:cubicBezTo>
                    <a:pt x="10277" y="6014"/>
                    <a:pt x="10285" y="6012"/>
                    <a:pt x="10290" y="6016"/>
                  </a:cubicBezTo>
                  <a:close/>
                  <a:moveTo>
                    <a:pt x="10441" y="6104"/>
                  </a:moveTo>
                  <a:lnTo>
                    <a:pt x="10506" y="6142"/>
                  </a:lnTo>
                  <a:cubicBezTo>
                    <a:pt x="10512" y="6145"/>
                    <a:pt x="10514" y="6153"/>
                    <a:pt x="10511" y="6159"/>
                  </a:cubicBezTo>
                  <a:cubicBezTo>
                    <a:pt x="10507" y="6165"/>
                    <a:pt x="10500" y="6167"/>
                    <a:pt x="10494" y="6163"/>
                  </a:cubicBezTo>
                  <a:lnTo>
                    <a:pt x="10429" y="6126"/>
                  </a:lnTo>
                  <a:cubicBezTo>
                    <a:pt x="10423" y="6122"/>
                    <a:pt x="10421" y="6114"/>
                    <a:pt x="10424" y="6108"/>
                  </a:cubicBezTo>
                  <a:cubicBezTo>
                    <a:pt x="10428" y="6103"/>
                    <a:pt x="10436" y="6101"/>
                    <a:pt x="10441" y="6104"/>
                  </a:cubicBezTo>
                  <a:close/>
                  <a:moveTo>
                    <a:pt x="10593" y="6192"/>
                  </a:moveTo>
                  <a:lnTo>
                    <a:pt x="10657" y="6230"/>
                  </a:lnTo>
                  <a:cubicBezTo>
                    <a:pt x="10663" y="6234"/>
                    <a:pt x="10665" y="6241"/>
                    <a:pt x="10662" y="6247"/>
                  </a:cubicBezTo>
                  <a:cubicBezTo>
                    <a:pt x="10658" y="6253"/>
                    <a:pt x="10651" y="6255"/>
                    <a:pt x="10645" y="6252"/>
                  </a:cubicBezTo>
                  <a:lnTo>
                    <a:pt x="10580" y="6214"/>
                  </a:lnTo>
                  <a:cubicBezTo>
                    <a:pt x="10574" y="6210"/>
                    <a:pt x="10572" y="6203"/>
                    <a:pt x="10575" y="6197"/>
                  </a:cubicBezTo>
                  <a:cubicBezTo>
                    <a:pt x="10579" y="6191"/>
                    <a:pt x="10587" y="6189"/>
                    <a:pt x="10593" y="6192"/>
                  </a:cubicBezTo>
                  <a:close/>
                  <a:moveTo>
                    <a:pt x="10744" y="6281"/>
                  </a:moveTo>
                  <a:lnTo>
                    <a:pt x="10808" y="6319"/>
                  </a:lnTo>
                  <a:cubicBezTo>
                    <a:pt x="10814" y="6322"/>
                    <a:pt x="10816" y="6330"/>
                    <a:pt x="10813" y="6336"/>
                  </a:cubicBezTo>
                  <a:cubicBezTo>
                    <a:pt x="10809" y="6342"/>
                    <a:pt x="10802" y="6344"/>
                    <a:pt x="10796" y="6340"/>
                  </a:cubicBezTo>
                  <a:lnTo>
                    <a:pt x="10731" y="6302"/>
                  </a:lnTo>
                  <a:cubicBezTo>
                    <a:pt x="10725" y="6299"/>
                    <a:pt x="10723" y="6291"/>
                    <a:pt x="10726" y="6285"/>
                  </a:cubicBezTo>
                  <a:cubicBezTo>
                    <a:pt x="10730" y="6279"/>
                    <a:pt x="10738" y="6277"/>
                    <a:pt x="10744" y="6281"/>
                  </a:cubicBezTo>
                  <a:close/>
                  <a:moveTo>
                    <a:pt x="10895" y="6369"/>
                  </a:moveTo>
                  <a:lnTo>
                    <a:pt x="10959" y="6407"/>
                  </a:lnTo>
                  <a:cubicBezTo>
                    <a:pt x="10965" y="6411"/>
                    <a:pt x="10967" y="6418"/>
                    <a:pt x="10964" y="6424"/>
                  </a:cubicBezTo>
                  <a:cubicBezTo>
                    <a:pt x="10960" y="6430"/>
                    <a:pt x="10953" y="6432"/>
                    <a:pt x="10947" y="6429"/>
                  </a:cubicBezTo>
                  <a:lnTo>
                    <a:pt x="10882" y="6391"/>
                  </a:lnTo>
                  <a:cubicBezTo>
                    <a:pt x="10876" y="6387"/>
                    <a:pt x="10874" y="6380"/>
                    <a:pt x="10877" y="6374"/>
                  </a:cubicBezTo>
                  <a:cubicBezTo>
                    <a:pt x="10881" y="6368"/>
                    <a:pt x="10889" y="6366"/>
                    <a:pt x="10895" y="6369"/>
                  </a:cubicBezTo>
                  <a:close/>
                  <a:moveTo>
                    <a:pt x="11046" y="6458"/>
                  </a:moveTo>
                  <a:lnTo>
                    <a:pt x="11110" y="6496"/>
                  </a:lnTo>
                  <a:cubicBezTo>
                    <a:pt x="11116" y="6499"/>
                    <a:pt x="11118" y="6507"/>
                    <a:pt x="11115" y="6513"/>
                  </a:cubicBezTo>
                  <a:cubicBezTo>
                    <a:pt x="11111" y="6519"/>
                    <a:pt x="11104" y="6521"/>
                    <a:pt x="11098" y="6517"/>
                  </a:cubicBezTo>
                  <a:lnTo>
                    <a:pt x="11033" y="6479"/>
                  </a:lnTo>
                  <a:cubicBezTo>
                    <a:pt x="11027" y="6476"/>
                    <a:pt x="11025" y="6468"/>
                    <a:pt x="11028" y="6462"/>
                  </a:cubicBezTo>
                  <a:cubicBezTo>
                    <a:pt x="11032" y="6456"/>
                    <a:pt x="11040" y="6454"/>
                    <a:pt x="11046" y="6458"/>
                  </a:cubicBezTo>
                  <a:close/>
                  <a:moveTo>
                    <a:pt x="11197" y="6546"/>
                  </a:moveTo>
                  <a:lnTo>
                    <a:pt x="11261" y="6584"/>
                  </a:lnTo>
                  <a:cubicBezTo>
                    <a:pt x="11267" y="6587"/>
                    <a:pt x="11269" y="6595"/>
                    <a:pt x="11266" y="6601"/>
                  </a:cubicBezTo>
                  <a:cubicBezTo>
                    <a:pt x="11262" y="6607"/>
                    <a:pt x="11255" y="6609"/>
                    <a:pt x="11249" y="6606"/>
                  </a:cubicBezTo>
                  <a:lnTo>
                    <a:pt x="11184" y="6568"/>
                  </a:lnTo>
                  <a:cubicBezTo>
                    <a:pt x="11178" y="6564"/>
                    <a:pt x="11176" y="6556"/>
                    <a:pt x="11180" y="6551"/>
                  </a:cubicBezTo>
                  <a:cubicBezTo>
                    <a:pt x="11183" y="6545"/>
                    <a:pt x="11191" y="6543"/>
                    <a:pt x="11197" y="6546"/>
                  </a:cubicBezTo>
                  <a:close/>
                  <a:moveTo>
                    <a:pt x="11348" y="6634"/>
                  </a:moveTo>
                  <a:lnTo>
                    <a:pt x="11412" y="6672"/>
                  </a:lnTo>
                  <a:cubicBezTo>
                    <a:pt x="11418" y="6676"/>
                    <a:pt x="11420" y="6683"/>
                    <a:pt x="11417" y="6689"/>
                  </a:cubicBezTo>
                  <a:cubicBezTo>
                    <a:pt x="11413" y="6695"/>
                    <a:pt x="11406" y="6697"/>
                    <a:pt x="11400" y="6694"/>
                  </a:cubicBezTo>
                  <a:lnTo>
                    <a:pt x="11335" y="6656"/>
                  </a:lnTo>
                  <a:cubicBezTo>
                    <a:pt x="11329" y="6653"/>
                    <a:pt x="11327" y="6645"/>
                    <a:pt x="11331" y="6639"/>
                  </a:cubicBezTo>
                  <a:cubicBezTo>
                    <a:pt x="11334" y="6633"/>
                    <a:pt x="11342" y="6631"/>
                    <a:pt x="11348" y="6634"/>
                  </a:cubicBezTo>
                  <a:close/>
                  <a:moveTo>
                    <a:pt x="11499" y="6723"/>
                  </a:moveTo>
                  <a:lnTo>
                    <a:pt x="11563" y="6761"/>
                  </a:lnTo>
                  <a:cubicBezTo>
                    <a:pt x="11569" y="6764"/>
                    <a:pt x="11571" y="6772"/>
                    <a:pt x="11568" y="6778"/>
                  </a:cubicBezTo>
                  <a:cubicBezTo>
                    <a:pt x="11564" y="6784"/>
                    <a:pt x="11557" y="6786"/>
                    <a:pt x="11551" y="6782"/>
                  </a:cubicBezTo>
                  <a:lnTo>
                    <a:pt x="11486" y="6744"/>
                  </a:lnTo>
                  <a:cubicBezTo>
                    <a:pt x="11480" y="6741"/>
                    <a:pt x="11478" y="6733"/>
                    <a:pt x="11482" y="6727"/>
                  </a:cubicBezTo>
                  <a:cubicBezTo>
                    <a:pt x="11485" y="6721"/>
                    <a:pt x="11493" y="6719"/>
                    <a:pt x="11499" y="6723"/>
                  </a:cubicBezTo>
                  <a:close/>
                  <a:moveTo>
                    <a:pt x="11650" y="6811"/>
                  </a:moveTo>
                  <a:lnTo>
                    <a:pt x="11714" y="6849"/>
                  </a:lnTo>
                  <a:cubicBezTo>
                    <a:pt x="11720" y="6853"/>
                    <a:pt x="11722" y="6860"/>
                    <a:pt x="11719" y="6866"/>
                  </a:cubicBezTo>
                  <a:cubicBezTo>
                    <a:pt x="11715" y="6872"/>
                    <a:pt x="11708" y="6874"/>
                    <a:pt x="11702" y="6871"/>
                  </a:cubicBezTo>
                  <a:lnTo>
                    <a:pt x="11637" y="6833"/>
                  </a:lnTo>
                  <a:cubicBezTo>
                    <a:pt x="11631" y="6829"/>
                    <a:pt x="11629" y="6822"/>
                    <a:pt x="11633" y="6816"/>
                  </a:cubicBezTo>
                  <a:cubicBezTo>
                    <a:pt x="11636" y="6810"/>
                    <a:pt x="11644" y="6808"/>
                    <a:pt x="11650" y="6811"/>
                  </a:cubicBezTo>
                  <a:close/>
                  <a:moveTo>
                    <a:pt x="11801" y="6900"/>
                  </a:moveTo>
                  <a:lnTo>
                    <a:pt x="11865" y="6938"/>
                  </a:lnTo>
                  <a:cubicBezTo>
                    <a:pt x="11871" y="6941"/>
                    <a:pt x="11873" y="6949"/>
                    <a:pt x="11870" y="6955"/>
                  </a:cubicBezTo>
                  <a:cubicBezTo>
                    <a:pt x="11866" y="6961"/>
                    <a:pt x="11859" y="6963"/>
                    <a:pt x="11853" y="6959"/>
                  </a:cubicBezTo>
                  <a:lnTo>
                    <a:pt x="11788" y="6921"/>
                  </a:lnTo>
                  <a:cubicBezTo>
                    <a:pt x="11782" y="6918"/>
                    <a:pt x="11780" y="6910"/>
                    <a:pt x="11784" y="6904"/>
                  </a:cubicBezTo>
                  <a:cubicBezTo>
                    <a:pt x="11787" y="6898"/>
                    <a:pt x="11795" y="6896"/>
                    <a:pt x="11801" y="6900"/>
                  </a:cubicBezTo>
                  <a:close/>
                  <a:moveTo>
                    <a:pt x="11952" y="6988"/>
                  </a:moveTo>
                  <a:lnTo>
                    <a:pt x="12016" y="7026"/>
                  </a:lnTo>
                  <a:cubicBezTo>
                    <a:pt x="12022" y="7029"/>
                    <a:pt x="12024" y="7037"/>
                    <a:pt x="12021" y="7043"/>
                  </a:cubicBezTo>
                  <a:cubicBezTo>
                    <a:pt x="12017" y="7049"/>
                    <a:pt x="12010" y="7051"/>
                    <a:pt x="12004" y="7048"/>
                  </a:cubicBezTo>
                  <a:lnTo>
                    <a:pt x="11939" y="7010"/>
                  </a:lnTo>
                  <a:cubicBezTo>
                    <a:pt x="11933" y="7006"/>
                    <a:pt x="11931" y="6999"/>
                    <a:pt x="11935" y="6993"/>
                  </a:cubicBezTo>
                  <a:cubicBezTo>
                    <a:pt x="11938" y="6987"/>
                    <a:pt x="11946" y="6985"/>
                    <a:pt x="11952" y="6988"/>
                  </a:cubicBezTo>
                  <a:close/>
                  <a:moveTo>
                    <a:pt x="12103" y="7077"/>
                  </a:moveTo>
                  <a:lnTo>
                    <a:pt x="12168" y="7114"/>
                  </a:lnTo>
                  <a:cubicBezTo>
                    <a:pt x="12173" y="7118"/>
                    <a:pt x="12175" y="7126"/>
                    <a:pt x="12172" y="7132"/>
                  </a:cubicBezTo>
                  <a:cubicBezTo>
                    <a:pt x="12168" y="7137"/>
                    <a:pt x="12161" y="7139"/>
                    <a:pt x="12155" y="7136"/>
                  </a:cubicBezTo>
                  <a:lnTo>
                    <a:pt x="12090" y="7098"/>
                  </a:lnTo>
                  <a:cubicBezTo>
                    <a:pt x="12084" y="7095"/>
                    <a:pt x="12082" y="7087"/>
                    <a:pt x="12086" y="7081"/>
                  </a:cubicBezTo>
                  <a:cubicBezTo>
                    <a:pt x="12089" y="7075"/>
                    <a:pt x="12097" y="7073"/>
                    <a:pt x="12103" y="7077"/>
                  </a:cubicBezTo>
                  <a:close/>
                  <a:moveTo>
                    <a:pt x="12254" y="7165"/>
                  </a:moveTo>
                  <a:lnTo>
                    <a:pt x="12319" y="7203"/>
                  </a:lnTo>
                  <a:cubicBezTo>
                    <a:pt x="12324" y="7206"/>
                    <a:pt x="12326" y="7214"/>
                    <a:pt x="12323" y="7220"/>
                  </a:cubicBezTo>
                  <a:cubicBezTo>
                    <a:pt x="12320" y="7226"/>
                    <a:pt x="12312" y="7228"/>
                    <a:pt x="12306" y="7224"/>
                  </a:cubicBezTo>
                  <a:lnTo>
                    <a:pt x="12241" y="7187"/>
                  </a:lnTo>
                  <a:cubicBezTo>
                    <a:pt x="12235" y="7183"/>
                    <a:pt x="12233" y="7175"/>
                    <a:pt x="12237" y="7169"/>
                  </a:cubicBezTo>
                  <a:cubicBezTo>
                    <a:pt x="12240" y="7163"/>
                    <a:pt x="12248" y="7161"/>
                    <a:pt x="12254" y="7165"/>
                  </a:cubicBezTo>
                  <a:close/>
                  <a:moveTo>
                    <a:pt x="12405" y="7253"/>
                  </a:moveTo>
                  <a:lnTo>
                    <a:pt x="12470" y="7291"/>
                  </a:lnTo>
                  <a:cubicBezTo>
                    <a:pt x="12476" y="7295"/>
                    <a:pt x="12478" y="7302"/>
                    <a:pt x="12474" y="7308"/>
                  </a:cubicBezTo>
                  <a:cubicBezTo>
                    <a:pt x="12471" y="7314"/>
                    <a:pt x="12463" y="7316"/>
                    <a:pt x="12457" y="7313"/>
                  </a:cubicBezTo>
                  <a:lnTo>
                    <a:pt x="12392" y="7275"/>
                  </a:lnTo>
                  <a:cubicBezTo>
                    <a:pt x="12386" y="7271"/>
                    <a:pt x="12384" y="7264"/>
                    <a:pt x="12388" y="7258"/>
                  </a:cubicBezTo>
                  <a:cubicBezTo>
                    <a:pt x="12391" y="7252"/>
                    <a:pt x="12399" y="7250"/>
                    <a:pt x="12405" y="7253"/>
                  </a:cubicBezTo>
                  <a:close/>
                  <a:moveTo>
                    <a:pt x="12556" y="7342"/>
                  </a:moveTo>
                  <a:lnTo>
                    <a:pt x="12621" y="7380"/>
                  </a:lnTo>
                  <a:cubicBezTo>
                    <a:pt x="12627" y="7383"/>
                    <a:pt x="12629" y="7391"/>
                    <a:pt x="12625" y="7397"/>
                  </a:cubicBezTo>
                  <a:cubicBezTo>
                    <a:pt x="12622" y="7403"/>
                    <a:pt x="12614" y="7405"/>
                    <a:pt x="12608" y="7401"/>
                  </a:cubicBezTo>
                  <a:lnTo>
                    <a:pt x="12543" y="7363"/>
                  </a:lnTo>
                  <a:cubicBezTo>
                    <a:pt x="12537" y="7360"/>
                    <a:pt x="12535" y="7352"/>
                    <a:pt x="12539" y="7346"/>
                  </a:cubicBezTo>
                  <a:cubicBezTo>
                    <a:pt x="12542" y="7340"/>
                    <a:pt x="12550" y="7338"/>
                    <a:pt x="12556" y="7342"/>
                  </a:cubicBezTo>
                  <a:close/>
                  <a:moveTo>
                    <a:pt x="12707" y="7430"/>
                  </a:moveTo>
                  <a:lnTo>
                    <a:pt x="12772" y="7468"/>
                  </a:lnTo>
                  <a:cubicBezTo>
                    <a:pt x="12778" y="7472"/>
                    <a:pt x="12780" y="7479"/>
                    <a:pt x="12776" y="7485"/>
                  </a:cubicBezTo>
                  <a:cubicBezTo>
                    <a:pt x="12773" y="7491"/>
                    <a:pt x="12765" y="7493"/>
                    <a:pt x="12759" y="7490"/>
                  </a:cubicBezTo>
                  <a:lnTo>
                    <a:pt x="12694" y="7452"/>
                  </a:lnTo>
                  <a:cubicBezTo>
                    <a:pt x="12688" y="7448"/>
                    <a:pt x="12686" y="7441"/>
                    <a:pt x="12690" y="7435"/>
                  </a:cubicBezTo>
                  <a:cubicBezTo>
                    <a:pt x="12693" y="7429"/>
                    <a:pt x="12701" y="7427"/>
                    <a:pt x="12707" y="7430"/>
                  </a:cubicBezTo>
                  <a:close/>
                  <a:moveTo>
                    <a:pt x="12858" y="7519"/>
                  </a:moveTo>
                  <a:lnTo>
                    <a:pt x="12901" y="7544"/>
                  </a:lnTo>
                  <a:cubicBezTo>
                    <a:pt x="12907" y="7547"/>
                    <a:pt x="12909" y="7555"/>
                    <a:pt x="12905" y="7561"/>
                  </a:cubicBezTo>
                  <a:cubicBezTo>
                    <a:pt x="12902" y="7567"/>
                    <a:pt x="12894" y="7569"/>
                    <a:pt x="12888" y="7565"/>
                  </a:cubicBezTo>
                  <a:lnTo>
                    <a:pt x="12845" y="7540"/>
                  </a:lnTo>
                  <a:cubicBezTo>
                    <a:pt x="12839" y="7537"/>
                    <a:pt x="12837" y="7529"/>
                    <a:pt x="12841" y="7523"/>
                  </a:cubicBezTo>
                  <a:cubicBezTo>
                    <a:pt x="12844" y="7517"/>
                    <a:pt x="12852" y="7515"/>
                    <a:pt x="12858" y="7519"/>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59" name="Freeform 55">
              <a:extLst>
                <a:ext uri="{FF2B5EF4-FFF2-40B4-BE49-F238E27FC236}">
                  <a16:creationId xmlns:a16="http://schemas.microsoft.com/office/drawing/2014/main" id="{EBB2ABFB-81E3-4E09-8A55-622895733301}"/>
                </a:ext>
              </a:extLst>
            </p:cNvPr>
            <p:cNvSpPr>
              <a:spLocks noEditPoints="1"/>
            </p:cNvSpPr>
            <p:nvPr/>
          </p:nvSpPr>
          <p:spPr bwMode="auto">
            <a:xfrm>
              <a:off x="2911" y="1405"/>
              <a:ext cx="18" cy="646"/>
            </a:xfrm>
            <a:custGeom>
              <a:avLst/>
              <a:gdLst>
                <a:gd name="T0" fmla="*/ 50 w 458"/>
                <a:gd name="T1" fmla="*/ 14520 h 14545"/>
                <a:gd name="T2" fmla="*/ 40 w 458"/>
                <a:gd name="T3" fmla="*/ 13995 h 14545"/>
                <a:gd name="T4" fmla="*/ 20 w 458"/>
                <a:gd name="T5" fmla="*/ 13819 h 14545"/>
                <a:gd name="T6" fmla="*/ 44 w 458"/>
                <a:gd name="T7" fmla="*/ 13845 h 14545"/>
                <a:gd name="T8" fmla="*/ 84 w 458"/>
                <a:gd name="T9" fmla="*/ 13321 h 14545"/>
                <a:gd name="T10" fmla="*/ 44 w 458"/>
                <a:gd name="T11" fmla="*/ 12969 h 14545"/>
                <a:gd name="T12" fmla="*/ 40 w 458"/>
                <a:gd name="T13" fmla="*/ 13119 h 14545"/>
                <a:gd name="T14" fmla="*/ 100 w 458"/>
                <a:gd name="T15" fmla="*/ 12771 h 14545"/>
                <a:gd name="T16" fmla="*/ 89 w 458"/>
                <a:gd name="T17" fmla="*/ 12245 h 14545"/>
                <a:gd name="T18" fmla="*/ 69 w 458"/>
                <a:gd name="T19" fmla="*/ 12070 h 14545"/>
                <a:gd name="T20" fmla="*/ 94 w 458"/>
                <a:gd name="T21" fmla="*/ 12095 h 14545"/>
                <a:gd name="T22" fmla="*/ 133 w 458"/>
                <a:gd name="T23" fmla="*/ 11571 h 14545"/>
                <a:gd name="T24" fmla="*/ 93 w 458"/>
                <a:gd name="T25" fmla="*/ 11220 h 14545"/>
                <a:gd name="T26" fmla="*/ 89 w 458"/>
                <a:gd name="T27" fmla="*/ 11370 h 14545"/>
                <a:gd name="T28" fmla="*/ 149 w 458"/>
                <a:gd name="T29" fmla="*/ 11022 h 14545"/>
                <a:gd name="T30" fmla="*/ 139 w 458"/>
                <a:gd name="T31" fmla="*/ 10496 h 14545"/>
                <a:gd name="T32" fmla="*/ 118 w 458"/>
                <a:gd name="T33" fmla="*/ 10320 h 14545"/>
                <a:gd name="T34" fmla="*/ 143 w 458"/>
                <a:gd name="T35" fmla="*/ 10346 h 14545"/>
                <a:gd name="T36" fmla="*/ 182 w 458"/>
                <a:gd name="T37" fmla="*/ 9822 h 14545"/>
                <a:gd name="T38" fmla="*/ 142 w 458"/>
                <a:gd name="T39" fmla="*/ 9471 h 14545"/>
                <a:gd name="T40" fmla="*/ 138 w 458"/>
                <a:gd name="T41" fmla="*/ 9621 h 14545"/>
                <a:gd name="T42" fmla="*/ 198 w 458"/>
                <a:gd name="T43" fmla="*/ 9272 h 14545"/>
                <a:gd name="T44" fmla="*/ 188 w 458"/>
                <a:gd name="T45" fmla="*/ 8747 h 14545"/>
                <a:gd name="T46" fmla="*/ 168 w 458"/>
                <a:gd name="T47" fmla="*/ 8571 h 14545"/>
                <a:gd name="T48" fmla="*/ 192 w 458"/>
                <a:gd name="T49" fmla="*/ 8597 h 14545"/>
                <a:gd name="T50" fmla="*/ 232 w 458"/>
                <a:gd name="T51" fmla="*/ 8073 h 14545"/>
                <a:gd name="T52" fmla="*/ 191 w 458"/>
                <a:gd name="T53" fmla="*/ 7721 h 14545"/>
                <a:gd name="T54" fmla="*/ 187 w 458"/>
                <a:gd name="T55" fmla="*/ 7871 h 14545"/>
                <a:gd name="T56" fmla="*/ 247 w 458"/>
                <a:gd name="T57" fmla="*/ 7523 h 14545"/>
                <a:gd name="T58" fmla="*/ 237 w 458"/>
                <a:gd name="T59" fmla="*/ 6997 h 14545"/>
                <a:gd name="T60" fmla="*/ 217 w 458"/>
                <a:gd name="T61" fmla="*/ 6822 h 14545"/>
                <a:gd name="T62" fmla="*/ 241 w 458"/>
                <a:gd name="T63" fmla="*/ 6847 h 14545"/>
                <a:gd name="T64" fmla="*/ 281 w 458"/>
                <a:gd name="T65" fmla="*/ 6323 h 14545"/>
                <a:gd name="T66" fmla="*/ 241 w 458"/>
                <a:gd name="T67" fmla="*/ 5972 h 14545"/>
                <a:gd name="T68" fmla="*/ 236 w 458"/>
                <a:gd name="T69" fmla="*/ 6122 h 14545"/>
                <a:gd name="T70" fmla="*/ 296 w 458"/>
                <a:gd name="T71" fmla="*/ 5774 h 14545"/>
                <a:gd name="T72" fmla="*/ 286 w 458"/>
                <a:gd name="T73" fmla="*/ 5248 h 14545"/>
                <a:gd name="T74" fmla="*/ 266 w 458"/>
                <a:gd name="T75" fmla="*/ 5072 h 14545"/>
                <a:gd name="T76" fmla="*/ 290 w 458"/>
                <a:gd name="T77" fmla="*/ 5098 h 14545"/>
                <a:gd name="T78" fmla="*/ 330 w 458"/>
                <a:gd name="T79" fmla="*/ 4574 h 14545"/>
                <a:gd name="T80" fmla="*/ 290 w 458"/>
                <a:gd name="T81" fmla="*/ 4223 h 14545"/>
                <a:gd name="T82" fmla="*/ 286 w 458"/>
                <a:gd name="T83" fmla="*/ 4373 h 14545"/>
                <a:gd name="T84" fmla="*/ 345 w 458"/>
                <a:gd name="T85" fmla="*/ 4024 h 14545"/>
                <a:gd name="T86" fmla="*/ 335 w 458"/>
                <a:gd name="T87" fmla="*/ 3499 h 14545"/>
                <a:gd name="T88" fmla="*/ 315 w 458"/>
                <a:gd name="T89" fmla="*/ 3323 h 14545"/>
                <a:gd name="T90" fmla="*/ 339 w 458"/>
                <a:gd name="T91" fmla="*/ 3349 h 14545"/>
                <a:gd name="T92" fmla="*/ 379 w 458"/>
                <a:gd name="T93" fmla="*/ 2825 h 14545"/>
                <a:gd name="T94" fmla="*/ 339 w 458"/>
                <a:gd name="T95" fmla="*/ 2474 h 14545"/>
                <a:gd name="T96" fmla="*/ 335 w 458"/>
                <a:gd name="T97" fmla="*/ 2623 h 14545"/>
                <a:gd name="T98" fmla="*/ 395 w 458"/>
                <a:gd name="T99" fmla="*/ 2275 h 14545"/>
                <a:gd name="T100" fmla="*/ 384 w 458"/>
                <a:gd name="T101" fmla="*/ 1749 h 14545"/>
                <a:gd name="T102" fmla="*/ 364 w 458"/>
                <a:gd name="T103" fmla="*/ 1574 h 14545"/>
                <a:gd name="T104" fmla="*/ 388 w 458"/>
                <a:gd name="T105" fmla="*/ 1600 h 14545"/>
                <a:gd name="T106" fmla="*/ 428 w 458"/>
                <a:gd name="T107" fmla="*/ 1075 h 14545"/>
                <a:gd name="T108" fmla="*/ 388 w 458"/>
                <a:gd name="T109" fmla="*/ 724 h 14545"/>
                <a:gd name="T110" fmla="*/ 384 w 458"/>
                <a:gd name="T111" fmla="*/ 874 h 14545"/>
                <a:gd name="T112" fmla="*/ 444 w 458"/>
                <a:gd name="T113" fmla="*/ 526 h 14545"/>
                <a:gd name="T114" fmla="*/ 433 w 458"/>
                <a:gd name="T115" fmla="*/ 0 h 145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58" h="14545">
                  <a:moveTo>
                    <a:pt x="0" y="14519"/>
                  </a:moveTo>
                  <a:lnTo>
                    <a:pt x="5" y="14369"/>
                  </a:lnTo>
                  <a:cubicBezTo>
                    <a:pt x="5" y="14355"/>
                    <a:pt x="17" y="14344"/>
                    <a:pt x="30" y="14345"/>
                  </a:cubicBezTo>
                  <a:cubicBezTo>
                    <a:pt x="44" y="14345"/>
                    <a:pt x="55" y="14356"/>
                    <a:pt x="55" y="14370"/>
                  </a:cubicBezTo>
                  <a:lnTo>
                    <a:pt x="50" y="14520"/>
                  </a:lnTo>
                  <a:cubicBezTo>
                    <a:pt x="50" y="14534"/>
                    <a:pt x="39" y="14545"/>
                    <a:pt x="25" y="14544"/>
                  </a:cubicBezTo>
                  <a:cubicBezTo>
                    <a:pt x="11" y="14544"/>
                    <a:pt x="0" y="14533"/>
                    <a:pt x="0" y="14519"/>
                  </a:cubicBezTo>
                  <a:close/>
                  <a:moveTo>
                    <a:pt x="10" y="14169"/>
                  </a:moveTo>
                  <a:lnTo>
                    <a:pt x="15" y="14019"/>
                  </a:lnTo>
                  <a:cubicBezTo>
                    <a:pt x="15" y="14005"/>
                    <a:pt x="26" y="13994"/>
                    <a:pt x="40" y="13995"/>
                  </a:cubicBezTo>
                  <a:cubicBezTo>
                    <a:pt x="54" y="13995"/>
                    <a:pt x="65" y="14007"/>
                    <a:pt x="65" y="14020"/>
                  </a:cubicBezTo>
                  <a:lnTo>
                    <a:pt x="60" y="14170"/>
                  </a:lnTo>
                  <a:cubicBezTo>
                    <a:pt x="60" y="14184"/>
                    <a:pt x="48" y="14195"/>
                    <a:pt x="35" y="14195"/>
                  </a:cubicBezTo>
                  <a:cubicBezTo>
                    <a:pt x="21" y="14194"/>
                    <a:pt x="10" y="14183"/>
                    <a:pt x="10" y="14169"/>
                  </a:cubicBezTo>
                  <a:close/>
                  <a:moveTo>
                    <a:pt x="20" y="13819"/>
                  </a:moveTo>
                  <a:lnTo>
                    <a:pt x="24" y="13669"/>
                  </a:lnTo>
                  <a:cubicBezTo>
                    <a:pt x="25" y="13655"/>
                    <a:pt x="36" y="13644"/>
                    <a:pt x="50" y="13645"/>
                  </a:cubicBezTo>
                  <a:cubicBezTo>
                    <a:pt x="64" y="13645"/>
                    <a:pt x="75" y="13657"/>
                    <a:pt x="74" y="13671"/>
                  </a:cubicBezTo>
                  <a:lnTo>
                    <a:pt x="70" y="13820"/>
                  </a:lnTo>
                  <a:cubicBezTo>
                    <a:pt x="70" y="13834"/>
                    <a:pt x="58" y="13845"/>
                    <a:pt x="44" y="13845"/>
                  </a:cubicBezTo>
                  <a:cubicBezTo>
                    <a:pt x="31" y="13844"/>
                    <a:pt x="20" y="13833"/>
                    <a:pt x="20" y="13819"/>
                  </a:cubicBezTo>
                  <a:close/>
                  <a:moveTo>
                    <a:pt x="30" y="13469"/>
                  </a:moveTo>
                  <a:lnTo>
                    <a:pt x="34" y="13319"/>
                  </a:lnTo>
                  <a:cubicBezTo>
                    <a:pt x="35" y="13305"/>
                    <a:pt x="46" y="13295"/>
                    <a:pt x="60" y="13295"/>
                  </a:cubicBezTo>
                  <a:cubicBezTo>
                    <a:pt x="74" y="13295"/>
                    <a:pt x="85" y="13307"/>
                    <a:pt x="84" y="13321"/>
                  </a:cubicBezTo>
                  <a:lnTo>
                    <a:pt x="80" y="13471"/>
                  </a:lnTo>
                  <a:cubicBezTo>
                    <a:pt x="80" y="13484"/>
                    <a:pt x="68" y="13495"/>
                    <a:pt x="54" y="13495"/>
                  </a:cubicBezTo>
                  <a:cubicBezTo>
                    <a:pt x="40" y="13494"/>
                    <a:pt x="30" y="13483"/>
                    <a:pt x="30" y="13469"/>
                  </a:cubicBezTo>
                  <a:close/>
                  <a:moveTo>
                    <a:pt x="40" y="13119"/>
                  </a:moveTo>
                  <a:lnTo>
                    <a:pt x="44" y="12969"/>
                  </a:lnTo>
                  <a:cubicBezTo>
                    <a:pt x="44" y="12956"/>
                    <a:pt x="56" y="12945"/>
                    <a:pt x="70" y="12945"/>
                  </a:cubicBezTo>
                  <a:cubicBezTo>
                    <a:pt x="84" y="12945"/>
                    <a:pt x="94" y="12957"/>
                    <a:pt x="94" y="12971"/>
                  </a:cubicBezTo>
                  <a:lnTo>
                    <a:pt x="90" y="13121"/>
                  </a:lnTo>
                  <a:cubicBezTo>
                    <a:pt x="89" y="13135"/>
                    <a:pt x="78" y="13145"/>
                    <a:pt x="64" y="13145"/>
                  </a:cubicBezTo>
                  <a:cubicBezTo>
                    <a:pt x="50" y="13145"/>
                    <a:pt x="39" y="13133"/>
                    <a:pt x="40" y="13119"/>
                  </a:cubicBezTo>
                  <a:close/>
                  <a:moveTo>
                    <a:pt x="50" y="12769"/>
                  </a:moveTo>
                  <a:lnTo>
                    <a:pt x="54" y="12620"/>
                  </a:lnTo>
                  <a:cubicBezTo>
                    <a:pt x="54" y="12606"/>
                    <a:pt x="66" y="12595"/>
                    <a:pt x="80" y="12595"/>
                  </a:cubicBezTo>
                  <a:cubicBezTo>
                    <a:pt x="93" y="12596"/>
                    <a:pt x="104" y="12607"/>
                    <a:pt x="104" y="12621"/>
                  </a:cubicBezTo>
                  <a:lnTo>
                    <a:pt x="100" y="12771"/>
                  </a:lnTo>
                  <a:cubicBezTo>
                    <a:pt x="99" y="12785"/>
                    <a:pt x="88" y="12796"/>
                    <a:pt x="74" y="12795"/>
                  </a:cubicBezTo>
                  <a:cubicBezTo>
                    <a:pt x="60" y="12795"/>
                    <a:pt x="49" y="12783"/>
                    <a:pt x="50" y="12769"/>
                  </a:cubicBezTo>
                  <a:close/>
                  <a:moveTo>
                    <a:pt x="59" y="12420"/>
                  </a:moveTo>
                  <a:lnTo>
                    <a:pt x="64" y="12270"/>
                  </a:lnTo>
                  <a:cubicBezTo>
                    <a:pt x="64" y="12256"/>
                    <a:pt x="76" y="12245"/>
                    <a:pt x="89" y="12245"/>
                  </a:cubicBezTo>
                  <a:cubicBezTo>
                    <a:pt x="103" y="12246"/>
                    <a:pt x="114" y="12257"/>
                    <a:pt x="114" y="12271"/>
                  </a:cubicBezTo>
                  <a:lnTo>
                    <a:pt x="109" y="12421"/>
                  </a:lnTo>
                  <a:cubicBezTo>
                    <a:pt x="109" y="12435"/>
                    <a:pt x="98" y="12446"/>
                    <a:pt x="84" y="12445"/>
                  </a:cubicBezTo>
                  <a:cubicBezTo>
                    <a:pt x="70" y="12445"/>
                    <a:pt x="59" y="12433"/>
                    <a:pt x="59" y="12420"/>
                  </a:cubicBezTo>
                  <a:close/>
                  <a:moveTo>
                    <a:pt x="69" y="12070"/>
                  </a:moveTo>
                  <a:lnTo>
                    <a:pt x="74" y="11920"/>
                  </a:lnTo>
                  <a:cubicBezTo>
                    <a:pt x="74" y="11906"/>
                    <a:pt x="85" y="11895"/>
                    <a:pt x="99" y="11895"/>
                  </a:cubicBezTo>
                  <a:cubicBezTo>
                    <a:pt x="113" y="11896"/>
                    <a:pt x="124" y="11907"/>
                    <a:pt x="123" y="11921"/>
                  </a:cubicBezTo>
                  <a:lnTo>
                    <a:pt x="119" y="12071"/>
                  </a:lnTo>
                  <a:cubicBezTo>
                    <a:pt x="119" y="12085"/>
                    <a:pt x="107" y="12096"/>
                    <a:pt x="94" y="12095"/>
                  </a:cubicBezTo>
                  <a:cubicBezTo>
                    <a:pt x="80" y="12095"/>
                    <a:pt x="69" y="12084"/>
                    <a:pt x="69" y="12070"/>
                  </a:cubicBezTo>
                  <a:close/>
                  <a:moveTo>
                    <a:pt x="79" y="11720"/>
                  </a:moveTo>
                  <a:lnTo>
                    <a:pt x="83" y="11570"/>
                  </a:lnTo>
                  <a:cubicBezTo>
                    <a:pt x="84" y="11556"/>
                    <a:pt x="95" y="11545"/>
                    <a:pt x="109" y="11546"/>
                  </a:cubicBezTo>
                  <a:cubicBezTo>
                    <a:pt x="123" y="11546"/>
                    <a:pt x="134" y="11558"/>
                    <a:pt x="133" y="11571"/>
                  </a:cubicBezTo>
                  <a:lnTo>
                    <a:pt x="129" y="11721"/>
                  </a:lnTo>
                  <a:cubicBezTo>
                    <a:pt x="129" y="11735"/>
                    <a:pt x="117" y="11746"/>
                    <a:pt x="103" y="11746"/>
                  </a:cubicBezTo>
                  <a:cubicBezTo>
                    <a:pt x="90" y="11745"/>
                    <a:pt x="79" y="11734"/>
                    <a:pt x="79" y="11720"/>
                  </a:cubicBezTo>
                  <a:close/>
                  <a:moveTo>
                    <a:pt x="89" y="11370"/>
                  </a:moveTo>
                  <a:lnTo>
                    <a:pt x="93" y="11220"/>
                  </a:lnTo>
                  <a:cubicBezTo>
                    <a:pt x="94" y="11206"/>
                    <a:pt x="105" y="11195"/>
                    <a:pt x="119" y="11196"/>
                  </a:cubicBezTo>
                  <a:cubicBezTo>
                    <a:pt x="133" y="11196"/>
                    <a:pt x="144" y="11208"/>
                    <a:pt x="143" y="11221"/>
                  </a:cubicBezTo>
                  <a:lnTo>
                    <a:pt x="139" y="11371"/>
                  </a:lnTo>
                  <a:cubicBezTo>
                    <a:pt x="139" y="11385"/>
                    <a:pt x="127" y="11396"/>
                    <a:pt x="113" y="11396"/>
                  </a:cubicBezTo>
                  <a:cubicBezTo>
                    <a:pt x="99" y="11395"/>
                    <a:pt x="89" y="11384"/>
                    <a:pt x="89" y="11370"/>
                  </a:cubicBezTo>
                  <a:close/>
                  <a:moveTo>
                    <a:pt x="99" y="11020"/>
                  </a:moveTo>
                  <a:lnTo>
                    <a:pt x="103" y="10870"/>
                  </a:lnTo>
                  <a:cubicBezTo>
                    <a:pt x="103" y="10856"/>
                    <a:pt x="115" y="10846"/>
                    <a:pt x="129" y="10846"/>
                  </a:cubicBezTo>
                  <a:cubicBezTo>
                    <a:pt x="142" y="10846"/>
                    <a:pt x="153" y="10858"/>
                    <a:pt x="153" y="10872"/>
                  </a:cubicBezTo>
                  <a:lnTo>
                    <a:pt x="149" y="11022"/>
                  </a:lnTo>
                  <a:cubicBezTo>
                    <a:pt x="148" y="11035"/>
                    <a:pt x="137" y="11046"/>
                    <a:pt x="123" y="11046"/>
                  </a:cubicBezTo>
                  <a:cubicBezTo>
                    <a:pt x="109" y="11045"/>
                    <a:pt x="98" y="11034"/>
                    <a:pt x="99" y="11020"/>
                  </a:cubicBezTo>
                  <a:close/>
                  <a:moveTo>
                    <a:pt x="109" y="10670"/>
                  </a:moveTo>
                  <a:lnTo>
                    <a:pt x="113" y="10520"/>
                  </a:lnTo>
                  <a:cubicBezTo>
                    <a:pt x="113" y="10507"/>
                    <a:pt x="125" y="10496"/>
                    <a:pt x="139" y="10496"/>
                  </a:cubicBezTo>
                  <a:cubicBezTo>
                    <a:pt x="152" y="10496"/>
                    <a:pt x="163" y="10508"/>
                    <a:pt x="163" y="10522"/>
                  </a:cubicBezTo>
                  <a:lnTo>
                    <a:pt x="159" y="10672"/>
                  </a:lnTo>
                  <a:cubicBezTo>
                    <a:pt x="158" y="10685"/>
                    <a:pt x="147" y="10696"/>
                    <a:pt x="133" y="10696"/>
                  </a:cubicBezTo>
                  <a:cubicBezTo>
                    <a:pt x="119" y="10696"/>
                    <a:pt x="108" y="10684"/>
                    <a:pt x="109" y="10670"/>
                  </a:cubicBezTo>
                  <a:close/>
                  <a:moveTo>
                    <a:pt x="118" y="10320"/>
                  </a:moveTo>
                  <a:lnTo>
                    <a:pt x="123" y="10170"/>
                  </a:lnTo>
                  <a:cubicBezTo>
                    <a:pt x="123" y="10157"/>
                    <a:pt x="135" y="10146"/>
                    <a:pt x="148" y="10146"/>
                  </a:cubicBezTo>
                  <a:cubicBezTo>
                    <a:pt x="162" y="10147"/>
                    <a:pt x="173" y="10158"/>
                    <a:pt x="173" y="10172"/>
                  </a:cubicBezTo>
                  <a:lnTo>
                    <a:pt x="168" y="10322"/>
                  </a:lnTo>
                  <a:cubicBezTo>
                    <a:pt x="168" y="10336"/>
                    <a:pt x="157" y="10346"/>
                    <a:pt x="143" y="10346"/>
                  </a:cubicBezTo>
                  <a:cubicBezTo>
                    <a:pt x="129" y="10346"/>
                    <a:pt x="118" y="10334"/>
                    <a:pt x="118" y="10320"/>
                  </a:cubicBezTo>
                  <a:close/>
                  <a:moveTo>
                    <a:pt x="128" y="9971"/>
                  </a:moveTo>
                  <a:lnTo>
                    <a:pt x="132" y="9821"/>
                  </a:lnTo>
                  <a:cubicBezTo>
                    <a:pt x="133" y="9807"/>
                    <a:pt x="144" y="9796"/>
                    <a:pt x="158" y="9796"/>
                  </a:cubicBezTo>
                  <a:cubicBezTo>
                    <a:pt x="172" y="9797"/>
                    <a:pt x="183" y="9808"/>
                    <a:pt x="182" y="9822"/>
                  </a:cubicBezTo>
                  <a:lnTo>
                    <a:pt x="178" y="9972"/>
                  </a:lnTo>
                  <a:cubicBezTo>
                    <a:pt x="178" y="9986"/>
                    <a:pt x="166" y="9997"/>
                    <a:pt x="153" y="9996"/>
                  </a:cubicBezTo>
                  <a:cubicBezTo>
                    <a:pt x="139" y="9996"/>
                    <a:pt x="128" y="9984"/>
                    <a:pt x="128" y="9971"/>
                  </a:cubicBezTo>
                  <a:close/>
                  <a:moveTo>
                    <a:pt x="138" y="9621"/>
                  </a:moveTo>
                  <a:lnTo>
                    <a:pt x="142" y="9471"/>
                  </a:lnTo>
                  <a:cubicBezTo>
                    <a:pt x="143" y="9457"/>
                    <a:pt x="154" y="9446"/>
                    <a:pt x="168" y="9446"/>
                  </a:cubicBezTo>
                  <a:cubicBezTo>
                    <a:pt x="182" y="9447"/>
                    <a:pt x="193" y="9458"/>
                    <a:pt x="192" y="9472"/>
                  </a:cubicBezTo>
                  <a:lnTo>
                    <a:pt x="188" y="9622"/>
                  </a:lnTo>
                  <a:cubicBezTo>
                    <a:pt x="188" y="9636"/>
                    <a:pt x="176" y="9647"/>
                    <a:pt x="162" y="9646"/>
                  </a:cubicBezTo>
                  <a:cubicBezTo>
                    <a:pt x="149" y="9646"/>
                    <a:pt x="138" y="9634"/>
                    <a:pt x="138" y="9621"/>
                  </a:cubicBezTo>
                  <a:close/>
                  <a:moveTo>
                    <a:pt x="148" y="9271"/>
                  </a:moveTo>
                  <a:lnTo>
                    <a:pt x="152" y="9121"/>
                  </a:lnTo>
                  <a:cubicBezTo>
                    <a:pt x="153" y="9107"/>
                    <a:pt x="164" y="9096"/>
                    <a:pt x="178" y="9097"/>
                  </a:cubicBezTo>
                  <a:cubicBezTo>
                    <a:pt x="192" y="9097"/>
                    <a:pt x="203" y="9108"/>
                    <a:pt x="202" y="9122"/>
                  </a:cubicBezTo>
                  <a:lnTo>
                    <a:pt x="198" y="9272"/>
                  </a:lnTo>
                  <a:cubicBezTo>
                    <a:pt x="198" y="9286"/>
                    <a:pt x="186" y="9297"/>
                    <a:pt x="172" y="9297"/>
                  </a:cubicBezTo>
                  <a:cubicBezTo>
                    <a:pt x="158" y="9296"/>
                    <a:pt x="148" y="9285"/>
                    <a:pt x="148" y="9271"/>
                  </a:cubicBezTo>
                  <a:close/>
                  <a:moveTo>
                    <a:pt x="158" y="8921"/>
                  </a:moveTo>
                  <a:lnTo>
                    <a:pt x="162" y="8771"/>
                  </a:lnTo>
                  <a:cubicBezTo>
                    <a:pt x="162" y="8757"/>
                    <a:pt x="174" y="8746"/>
                    <a:pt x="188" y="8747"/>
                  </a:cubicBezTo>
                  <a:cubicBezTo>
                    <a:pt x="201" y="8747"/>
                    <a:pt x="212" y="8759"/>
                    <a:pt x="212" y="8772"/>
                  </a:cubicBezTo>
                  <a:lnTo>
                    <a:pt x="208" y="8922"/>
                  </a:lnTo>
                  <a:cubicBezTo>
                    <a:pt x="207" y="8936"/>
                    <a:pt x="196" y="8947"/>
                    <a:pt x="182" y="8947"/>
                  </a:cubicBezTo>
                  <a:cubicBezTo>
                    <a:pt x="168" y="8946"/>
                    <a:pt x="157" y="8935"/>
                    <a:pt x="158" y="8921"/>
                  </a:cubicBezTo>
                  <a:close/>
                  <a:moveTo>
                    <a:pt x="168" y="8571"/>
                  </a:moveTo>
                  <a:lnTo>
                    <a:pt x="172" y="8421"/>
                  </a:lnTo>
                  <a:cubicBezTo>
                    <a:pt x="172" y="8407"/>
                    <a:pt x="184" y="8396"/>
                    <a:pt x="197" y="8397"/>
                  </a:cubicBezTo>
                  <a:cubicBezTo>
                    <a:pt x="211" y="8397"/>
                    <a:pt x="222" y="8409"/>
                    <a:pt x="222" y="8423"/>
                  </a:cubicBezTo>
                  <a:lnTo>
                    <a:pt x="218" y="8572"/>
                  </a:lnTo>
                  <a:cubicBezTo>
                    <a:pt x="217" y="8586"/>
                    <a:pt x="206" y="8597"/>
                    <a:pt x="192" y="8597"/>
                  </a:cubicBezTo>
                  <a:cubicBezTo>
                    <a:pt x="178" y="8596"/>
                    <a:pt x="167" y="8585"/>
                    <a:pt x="168" y="8571"/>
                  </a:cubicBezTo>
                  <a:close/>
                  <a:moveTo>
                    <a:pt x="177" y="8221"/>
                  </a:moveTo>
                  <a:lnTo>
                    <a:pt x="182" y="8071"/>
                  </a:lnTo>
                  <a:cubicBezTo>
                    <a:pt x="182" y="8057"/>
                    <a:pt x="194" y="8047"/>
                    <a:pt x="207" y="8047"/>
                  </a:cubicBezTo>
                  <a:cubicBezTo>
                    <a:pt x="221" y="8047"/>
                    <a:pt x="232" y="8059"/>
                    <a:pt x="232" y="8073"/>
                  </a:cubicBezTo>
                  <a:lnTo>
                    <a:pt x="227" y="8223"/>
                  </a:lnTo>
                  <a:cubicBezTo>
                    <a:pt x="227" y="8236"/>
                    <a:pt x="216" y="8247"/>
                    <a:pt x="202" y="8247"/>
                  </a:cubicBezTo>
                  <a:cubicBezTo>
                    <a:pt x="188" y="8247"/>
                    <a:pt x="177" y="8235"/>
                    <a:pt x="177" y="8221"/>
                  </a:cubicBezTo>
                  <a:close/>
                  <a:moveTo>
                    <a:pt x="187" y="7871"/>
                  </a:moveTo>
                  <a:lnTo>
                    <a:pt x="191" y="7721"/>
                  </a:lnTo>
                  <a:cubicBezTo>
                    <a:pt x="192" y="7708"/>
                    <a:pt x="203" y="7697"/>
                    <a:pt x="217" y="7697"/>
                  </a:cubicBezTo>
                  <a:cubicBezTo>
                    <a:pt x="231" y="7698"/>
                    <a:pt x="242" y="7709"/>
                    <a:pt x="241" y="7723"/>
                  </a:cubicBezTo>
                  <a:lnTo>
                    <a:pt x="237" y="7873"/>
                  </a:lnTo>
                  <a:cubicBezTo>
                    <a:pt x="237" y="7887"/>
                    <a:pt x="225" y="7897"/>
                    <a:pt x="212" y="7897"/>
                  </a:cubicBezTo>
                  <a:cubicBezTo>
                    <a:pt x="198" y="7897"/>
                    <a:pt x="187" y="7885"/>
                    <a:pt x="187" y="7871"/>
                  </a:cubicBezTo>
                  <a:close/>
                  <a:moveTo>
                    <a:pt x="197" y="7522"/>
                  </a:moveTo>
                  <a:lnTo>
                    <a:pt x="201" y="7372"/>
                  </a:lnTo>
                  <a:cubicBezTo>
                    <a:pt x="202" y="7358"/>
                    <a:pt x="213" y="7347"/>
                    <a:pt x="227" y="7347"/>
                  </a:cubicBezTo>
                  <a:cubicBezTo>
                    <a:pt x="241" y="7348"/>
                    <a:pt x="252" y="7359"/>
                    <a:pt x="251" y="7373"/>
                  </a:cubicBezTo>
                  <a:lnTo>
                    <a:pt x="247" y="7523"/>
                  </a:lnTo>
                  <a:cubicBezTo>
                    <a:pt x="247" y="7537"/>
                    <a:pt x="235" y="7548"/>
                    <a:pt x="221" y="7547"/>
                  </a:cubicBezTo>
                  <a:cubicBezTo>
                    <a:pt x="208" y="7547"/>
                    <a:pt x="197" y="7535"/>
                    <a:pt x="197" y="7522"/>
                  </a:cubicBezTo>
                  <a:close/>
                  <a:moveTo>
                    <a:pt x="207" y="7172"/>
                  </a:moveTo>
                  <a:lnTo>
                    <a:pt x="211" y="7022"/>
                  </a:lnTo>
                  <a:cubicBezTo>
                    <a:pt x="212" y="7008"/>
                    <a:pt x="223" y="6997"/>
                    <a:pt x="237" y="6997"/>
                  </a:cubicBezTo>
                  <a:cubicBezTo>
                    <a:pt x="251" y="6998"/>
                    <a:pt x="261" y="7009"/>
                    <a:pt x="261" y="7023"/>
                  </a:cubicBezTo>
                  <a:lnTo>
                    <a:pt x="257" y="7173"/>
                  </a:lnTo>
                  <a:cubicBezTo>
                    <a:pt x="257" y="7187"/>
                    <a:pt x="245" y="7198"/>
                    <a:pt x="231" y="7197"/>
                  </a:cubicBezTo>
                  <a:cubicBezTo>
                    <a:pt x="217" y="7197"/>
                    <a:pt x="207" y="7185"/>
                    <a:pt x="207" y="7172"/>
                  </a:cubicBezTo>
                  <a:close/>
                  <a:moveTo>
                    <a:pt x="217" y="6822"/>
                  </a:moveTo>
                  <a:lnTo>
                    <a:pt x="221" y="6672"/>
                  </a:lnTo>
                  <a:cubicBezTo>
                    <a:pt x="221" y="6658"/>
                    <a:pt x="233" y="6647"/>
                    <a:pt x="247" y="6648"/>
                  </a:cubicBezTo>
                  <a:cubicBezTo>
                    <a:pt x="260" y="6648"/>
                    <a:pt x="271" y="6659"/>
                    <a:pt x="271" y="6673"/>
                  </a:cubicBezTo>
                  <a:lnTo>
                    <a:pt x="267" y="6823"/>
                  </a:lnTo>
                  <a:cubicBezTo>
                    <a:pt x="266" y="6837"/>
                    <a:pt x="255" y="6848"/>
                    <a:pt x="241" y="6847"/>
                  </a:cubicBezTo>
                  <a:cubicBezTo>
                    <a:pt x="227" y="6847"/>
                    <a:pt x="216" y="6836"/>
                    <a:pt x="217" y="6822"/>
                  </a:cubicBezTo>
                  <a:close/>
                  <a:moveTo>
                    <a:pt x="227" y="6472"/>
                  </a:moveTo>
                  <a:lnTo>
                    <a:pt x="231" y="6322"/>
                  </a:lnTo>
                  <a:cubicBezTo>
                    <a:pt x="231" y="6308"/>
                    <a:pt x="243" y="6297"/>
                    <a:pt x="256" y="6298"/>
                  </a:cubicBezTo>
                  <a:cubicBezTo>
                    <a:pt x="270" y="6298"/>
                    <a:pt x="281" y="6310"/>
                    <a:pt x="281" y="6323"/>
                  </a:cubicBezTo>
                  <a:lnTo>
                    <a:pt x="277" y="6473"/>
                  </a:lnTo>
                  <a:cubicBezTo>
                    <a:pt x="276" y="6487"/>
                    <a:pt x="265" y="6498"/>
                    <a:pt x="251" y="6498"/>
                  </a:cubicBezTo>
                  <a:cubicBezTo>
                    <a:pt x="237" y="6497"/>
                    <a:pt x="226" y="6486"/>
                    <a:pt x="227" y="6472"/>
                  </a:cubicBezTo>
                  <a:close/>
                  <a:moveTo>
                    <a:pt x="236" y="6122"/>
                  </a:moveTo>
                  <a:lnTo>
                    <a:pt x="241" y="5972"/>
                  </a:lnTo>
                  <a:cubicBezTo>
                    <a:pt x="241" y="5958"/>
                    <a:pt x="253" y="5947"/>
                    <a:pt x="266" y="5948"/>
                  </a:cubicBezTo>
                  <a:cubicBezTo>
                    <a:pt x="280" y="5948"/>
                    <a:pt x="291" y="5960"/>
                    <a:pt x="291" y="5974"/>
                  </a:cubicBezTo>
                  <a:lnTo>
                    <a:pt x="286" y="6123"/>
                  </a:lnTo>
                  <a:cubicBezTo>
                    <a:pt x="286" y="6137"/>
                    <a:pt x="274" y="6148"/>
                    <a:pt x="261" y="6148"/>
                  </a:cubicBezTo>
                  <a:cubicBezTo>
                    <a:pt x="247" y="6147"/>
                    <a:pt x="236" y="6136"/>
                    <a:pt x="236" y="6122"/>
                  </a:cubicBezTo>
                  <a:close/>
                  <a:moveTo>
                    <a:pt x="246" y="5772"/>
                  </a:moveTo>
                  <a:lnTo>
                    <a:pt x="250" y="5622"/>
                  </a:lnTo>
                  <a:cubicBezTo>
                    <a:pt x="251" y="5608"/>
                    <a:pt x="262" y="5598"/>
                    <a:pt x="276" y="5598"/>
                  </a:cubicBezTo>
                  <a:cubicBezTo>
                    <a:pt x="290" y="5598"/>
                    <a:pt x="301" y="5610"/>
                    <a:pt x="300" y="5624"/>
                  </a:cubicBezTo>
                  <a:lnTo>
                    <a:pt x="296" y="5774"/>
                  </a:lnTo>
                  <a:cubicBezTo>
                    <a:pt x="296" y="5787"/>
                    <a:pt x="284" y="5798"/>
                    <a:pt x="271" y="5798"/>
                  </a:cubicBezTo>
                  <a:cubicBezTo>
                    <a:pt x="257" y="5797"/>
                    <a:pt x="246" y="5786"/>
                    <a:pt x="246" y="5772"/>
                  </a:cubicBezTo>
                  <a:close/>
                  <a:moveTo>
                    <a:pt x="256" y="5422"/>
                  </a:moveTo>
                  <a:lnTo>
                    <a:pt x="260" y="5272"/>
                  </a:lnTo>
                  <a:cubicBezTo>
                    <a:pt x="261" y="5259"/>
                    <a:pt x="272" y="5248"/>
                    <a:pt x="286" y="5248"/>
                  </a:cubicBezTo>
                  <a:cubicBezTo>
                    <a:pt x="300" y="5248"/>
                    <a:pt x="311" y="5260"/>
                    <a:pt x="310" y="5274"/>
                  </a:cubicBezTo>
                  <a:lnTo>
                    <a:pt x="306" y="5424"/>
                  </a:lnTo>
                  <a:cubicBezTo>
                    <a:pt x="306" y="5438"/>
                    <a:pt x="294" y="5448"/>
                    <a:pt x="280" y="5448"/>
                  </a:cubicBezTo>
                  <a:cubicBezTo>
                    <a:pt x="267" y="5448"/>
                    <a:pt x="256" y="5436"/>
                    <a:pt x="256" y="5422"/>
                  </a:cubicBezTo>
                  <a:close/>
                  <a:moveTo>
                    <a:pt x="266" y="5072"/>
                  </a:moveTo>
                  <a:lnTo>
                    <a:pt x="270" y="4923"/>
                  </a:lnTo>
                  <a:cubicBezTo>
                    <a:pt x="270" y="4909"/>
                    <a:pt x="282" y="4898"/>
                    <a:pt x="296" y="4898"/>
                  </a:cubicBezTo>
                  <a:cubicBezTo>
                    <a:pt x="310" y="4899"/>
                    <a:pt x="320" y="4910"/>
                    <a:pt x="320" y="4924"/>
                  </a:cubicBezTo>
                  <a:lnTo>
                    <a:pt x="316" y="5074"/>
                  </a:lnTo>
                  <a:cubicBezTo>
                    <a:pt x="315" y="5088"/>
                    <a:pt x="304" y="5099"/>
                    <a:pt x="290" y="5098"/>
                  </a:cubicBezTo>
                  <a:cubicBezTo>
                    <a:pt x="276" y="5098"/>
                    <a:pt x="266" y="5086"/>
                    <a:pt x="266" y="5072"/>
                  </a:cubicBezTo>
                  <a:close/>
                  <a:moveTo>
                    <a:pt x="276" y="4723"/>
                  </a:moveTo>
                  <a:lnTo>
                    <a:pt x="280" y="4573"/>
                  </a:lnTo>
                  <a:cubicBezTo>
                    <a:pt x="280" y="4559"/>
                    <a:pt x="292" y="4548"/>
                    <a:pt x="306" y="4548"/>
                  </a:cubicBezTo>
                  <a:cubicBezTo>
                    <a:pt x="319" y="4549"/>
                    <a:pt x="330" y="4560"/>
                    <a:pt x="330" y="4574"/>
                  </a:cubicBezTo>
                  <a:lnTo>
                    <a:pt x="326" y="4724"/>
                  </a:lnTo>
                  <a:cubicBezTo>
                    <a:pt x="325" y="4738"/>
                    <a:pt x="314" y="4749"/>
                    <a:pt x="300" y="4748"/>
                  </a:cubicBezTo>
                  <a:cubicBezTo>
                    <a:pt x="286" y="4748"/>
                    <a:pt x="275" y="4736"/>
                    <a:pt x="276" y="4723"/>
                  </a:cubicBezTo>
                  <a:close/>
                  <a:moveTo>
                    <a:pt x="286" y="4373"/>
                  </a:moveTo>
                  <a:lnTo>
                    <a:pt x="290" y="4223"/>
                  </a:lnTo>
                  <a:cubicBezTo>
                    <a:pt x="290" y="4209"/>
                    <a:pt x="302" y="4198"/>
                    <a:pt x="315" y="4199"/>
                  </a:cubicBezTo>
                  <a:cubicBezTo>
                    <a:pt x="329" y="4199"/>
                    <a:pt x="340" y="4210"/>
                    <a:pt x="340" y="4224"/>
                  </a:cubicBezTo>
                  <a:lnTo>
                    <a:pt x="336" y="4374"/>
                  </a:lnTo>
                  <a:cubicBezTo>
                    <a:pt x="335" y="4388"/>
                    <a:pt x="324" y="4399"/>
                    <a:pt x="310" y="4398"/>
                  </a:cubicBezTo>
                  <a:cubicBezTo>
                    <a:pt x="296" y="4398"/>
                    <a:pt x="285" y="4387"/>
                    <a:pt x="286" y="4373"/>
                  </a:cubicBezTo>
                  <a:close/>
                  <a:moveTo>
                    <a:pt x="295" y="4023"/>
                  </a:moveTo>
                  <a:lnTo>
                    <a:pt x="300" y="3873"/>
                  </a:lnTo>
                  <a:cubicBezTo>
                    <a:pt x="300" y="3859"/>
                    <a:pt x="311" y="3848"/>
                    <a:pt x="325" y="3849"/>
                  </a:cubicBezTo>
                  <a:cubicBezTo>
                    <a:pt x="339" y="3849"/>
                    <a:pt x="350" y="3861"/>
                    <a:pt x="350" y="3874"/>
                  </a:cubicBezTo>
                  <a:lnTo>
                    <a:pt x="345" y="4024"/>
                  </a:lnTo>
                  <a:cubicBezTo>
                    <a:pt x="345" y="4038"/>
                    <a:pt x="333" y="4049"/>
                    <a:pt x="320" y="4049"/>
                  </a:cubicBezTo>
                  <a:cubicBezTo>
                    <a:pt x="306" y="4048"/>
                    <a:pt x="295" y="4037"/>
                    <a:pt x="295" y="4023"/>
                  </a:cubicBezTo>
                  <a:close/>
                  <a:moveTo>
                    <a:pt x="305" y="3673"/>
                  </a:moveTo>
                  <a:lnTo>
                    <a:pt x="309" y="3523"/>
                  </a:lnTo>
                  <a:cubicBezTo>
                    <a:pt x="310" y="3509"/>
                    <a:pt x="321" y="3498"/>
                    <a:pt x="335" y="3499"/>
                  </a:cubicBezTo>
                  <a:cubicBezTo>
                    <a:pt x="349" y="3499"/>
                    <a:pt x="360" y="3511"/>
                    <a:pt x="359" y="3524"/>
                  </a:cubicBezTo>
                  <a:lnTo>
                    <a:pt x="355" y="3674"/>
                  </a:lnTo>
                  <a:cubicBezTo>
                    <a:pt x="355" y="3688"/>
                    <a:pt x="343" y="3699"/>
                    <a:pt x="330" y="3699"/>
                  </a:cubicBezTo>
                  <a:cubicBezTo>
                    <a:pt x="316" y="3698"/>
                    <a:pt x="305" y="3687"/>
                    <a:pt x="305" y="3673"/>
                  </a:cubicBezTo>
                  <a:close/>
                  <a:moveTo>
                    <a:pt x="315" y="3323"/>
                  </a:moveTo>
                  <a:lnTo>
                    <a:pt x="319" y="3173"/>
                  </a:lnTo>
                  <a:cubicBezTo>
                    <a:pt x="320" y="3159"/>
                    <a:pt x="331" y="3149"/>
                    <a:pt x="345" y="3149"/>
                  </a:cubicBezTo>
                  <a:cubicBezTo>
                    <a:pt x="359" y="3149"/>
                    <a:pt x="370" y="3161"/>
                    <a:pt x="369" y="3175"/>
                  </a:cubicBezTo>
                  <a:lnTo>
                    <a:pt x="365" y="3325"/>
                  </a:lnTo>
                  <a:cubicBezTo>
                    <a:pt x="365" y="3338"/>
                    <a:pt x="353" y="3349"/>
                    <a:pt x="339" y="3349"/>
                  </a:cubicBezTo>
                  <a:cubicBezTo>
                    <a:pt x="326" y="3348"/>
                    <a:pt x="315" y="3337"/>
                    <a:pt x="315" y="3323"/>
                  </a:cubicBezTo>
                  <a:close/>
                  <a:moveTo>
                    <a:pt x="325" y="2973"/>
                  </a:moveTo>
                  <a:lnTo>
                    <a:pt x="329" y="2823"/>
                  </a:lnTo>
                  <a:cubicBezTo>
                    <a:pt x="329" y="2810"/>
                    <a:pt x="341" y="2799"/>
                    <a:pt x="355" y="2799"/>
                  </a:cubicBezTo>
                  <a:cubicBezTo>
                    <a:pt x="369" y="2799"/>
                    <a:pt x="379" y="2811"/>
                    <a:pt x="379" y="2825"/>
                  </a:cubicBezTo>
                  <a:lnTo>
                    <a:pt x="375" y="2975"/>
                  </a:lnTo>
                  <a:cubicBezTo>
                    <a:pt x="374" y="2989"/>
                    <a:pt x="363" y="2999"/>
                    <a:pt x="349" y="2999"/>
                  </a:cubicBezTo>
                  <a:cubicBezTo>
                    <a:pt x="335" y="2999"/>
                    <a:pt x="324" y="2987"/>
                    <a:pt x="325" y="2973"/>
                  </a:cubicBezTo>
                  <a:close/>
                  <a:moveTo>
                    <a:pt x="335" y="2623"/>
                  </a:moveTo>
                  <a:lnTo>
                    <a:pt x="339" y="2474"/>
                  </a:lnTo>
                  <a:cubicBezTo>
                    <a:pt x="339" y="2460"/>
                    <a:pt x="351" y="2449"/>
                    <a:pt x="365" y="2449"/>
                  </a:cubicBezTo>
                  <a:cubicBezTo>
                    <a:pt x="378" y="2450"/>
                    <a:pt x="389" y="2461"/>
                    <a:pt x="389" y="2475"/>
                  </a:cubicBezTo>
                  <a:lnTo>
                    <a:pt x="385" y="2625"/>
                  </a:lnTo>
                  <a:cubicBezTo>
                    <a:pt x="384" y="2639"/>
                    <a:pt x="373" y="2650"/>
                    <a:pt x="359" y="2649"/>
                  </a:cubicBezTo>
                  <a:cubicBezTo>
                    <a:pt x="345" y="2649"/>
                    <a:pt x="334" y="2637"/>
                    <a:pt x="335" y="2623"/>
                  </a:cubicBezTo>
                  <a:close/>
                  <a:moveTo>
                    <a:pt x="345" y="2274"/>
                  </a:moveTo>
                  <a:lnTo>
                    <a:pt x="349" y="2124"/>
                  </a:lnTo>
                  <a:cubicBezTo>
                    <a:pt x="349" y="2110"/>
                    <a:pt x="361" y="2099"/>
                    <a:pt x="374" y="2099"/>
                  </a:cubicBezTo>
                  <a:cubicBezTo>
                    <a:pt x="388" y="2100"/>
                    <a:pt x="399" y="2111"/>
                    <a:pt x="399" y="2125"/>
                  </a:cubicBezTo>
                  <a:lnTo>
                    <a:pt x="395" y="2275"/>
                  </a:lnTo>
                  <a:cubicBezTo>
                    <a:pt x="394" y="2289"/>
                    <a:pt x="383" y="2300"/>
                    <a:pt x="369" y="2299"/>
                  </a:cubicBezTo>
                  <a:cubicBezTo>
                    <a:pt x="355" y="2299"/>
                    <a:pt x="344" y="2287"/>
                    <a:pt x="345" y="2274"/>
                  </a:cubicBezTo>
                  <a:close/>
                  <a:moveTo>
                    <a:pt x="354" y="1924"/>
                  </a:moveTo>
                  <a:lnTo>
                    <a:pt x="359" y="1774"/>
                  </a:lnTo>
                  <a:cubicBezTo>
                    <a:pt x="359" y="1760"/>
                    <a:pt x="370" y="1749"/>
                    <a:pt x="384" y="1749"/>
                  </a:cubicBezTo>
                  <a:cubicBezTo>
                    <a:pt x="398" y="1750"/>
                    <a:pt x="409" y="1761"/>
                    <a:pt x="409" y="1775"/>
                  </a:cubicBezTo>
                  <a:lnTo>
                    <a:pt x="404" y="1925"/>
                  </a:lnTo>
                  <a:cubicBezTo>
                    <a:pt x="404" y="1939"/>
                    <a:pt x="392" y="1950"/>
                    <a:pt x="379" y="1949"/>
                  </a:cubicBezTo>
                  <a:cubicBezTo>
                    <a:pt x="365" y="1949"/>
                    <a:pt x="354" y="1938"/>
                    <a:pt x="354" y="1924"/>
                  </a:cubicBezTo>
                  <a:close/>
                  <a:moveTo>
                    <a:pt x="364" y="1574"/>
                  </a:moveTo>
                  <a:lnTo>
                    <a:pt x="368" y="1424"/>
                  </a:lnTo>
                  <a:cubicBezTo>
                    <a:pt x="369" y="1410"/>
                    <a:pt x="380" y="1399"/>
                    <a:pt x="394" y="1400"/>
                  </a:cubicBezTo>
                  <a:cubicBezTo>
                    <a:pt x="408" y="1400"/>
                    <a:pt x="419" y="1412"/>
                    <a:pt x="418" y="1425"/>
                  </a:cubicBezTo>
                  <a:lnTo>
                    <a:pt x="414" y="1575"/>
                  </a:lnTo>
                  <a:cubicBezTo>
                    <a:pt x="414" y="1589"/>
                    <a:pt x="402" y="1600"/>
                    <a:pt x="388" y="1600"/>
                  </a:cubicBezTo>
                  <a:cubicBezTo>
                    <a:pt x="375" y="1599"/>
                    <a:pt x="364" y="1588"/>
                    <a:pt x="364" y="1574"/>
                  </a:cubicBezTo>
                  <a:close/>
                  <a:moveTo>
                    <a:pt x="374" y="1224"/>
                  </a:moveTo>
                  <a:lnTo>
                    <a:pt x="378" y="1074"/>
                  </a:lnTo>
                  <a:cubicBezTo>
                    <a:pt x="379" y="1060"/>
                    <a:pt x="390" y="1049"/>
                    <a:pt x="404" y="1050"/>
                  </a:cubicBezTo>
                  <a:cubicBezTo>
                    <a:pt x="418" y="1050"/>
                    <a:pt x="429" y="1062"/>
                    <a:pt x="428" y="1075"/>
                  </a:cubicBezTo>
                  <a:lnTo>
                    <a:pt x="424" y="1225"/>
                  </a:lnTo>
                  <a:cubicBezTo>
                    <a:pt x="424" y="1239"/>
                    <a:pt x="412" y="1250"/>
                    <a:pt x="398" y="1250"/>
                  </a:cubicBezTo>
                  <a:cubicBezTo>
                    <a:pt x="385" y="1249"/>
                    <a:pt x="374" y="1238"/>
                    <a:pt x="374" y="1224"/>
                  </a:cubicBezTo>
                  <a:close/>
                  <a:moveTo>
                    <a:pt x="384" y="874"/>
                  </a:moveTo>
                  <a:lnTo>
                    <a:pt x="388" y="724"/>
                  </a:lnTo>
                  <a:cubicBezTo>
                    <a:pt x="388" y="710"/>
                    <a:pt x="400" y="700"/>
                    <a:pt x="414" y="700"/>
                  </a:cubicBezTo>
                  <a:cubicBezTo>
                    <a:pt x="428" y="700"/>
                    <a:pt x="438" y="712"/>
                    <a:pt x="438" y="726"/>
                  </a:cubicBezTo>
                  <a:lnTo>
                    <a:pt x="434" y="876"/>
                  </a:lnTo>
                  <a:cubicBezTo>
                    <a:pt x="433" y="889"/>
                    <a:pt x="422" y="900"/>
                    <a:pt x="408" y="900"/>
                  </a:cubicBezTo>
                  <a:cubicBezTo>
                    <a:pt x="394" y="899"/>
                    <a:pt x="383" y="888"/>
                    <a:pt x="384" y="874"/>
                  </a:cubicBezTo>
                  <a:close/>
                  <a:moveTo>
                    <a:pt x="394" y="524"/>
                  </a:moveTo>
                  <a:lnTo>
                    <a:pt x="398" y="374"/>
                  </a:lnTo>
                  <a:cubicBezTo>
                    <a:pt x="398" y="361"/>
                    <a:pt x="410" y="350"/>
                    <a:pt x="424" y="350"/>
                  </a:cubicBezTo>
                  <a:cubicBezTo>
                    <a:pt x="437" y="350"/>
                    <a:pt x="448" y="362"/>
                    <a:pt x="448" y="376"/>
                  </a:cubicBezTo>
                  <a:lnTo>
                    <a:pt x="444" y="526"/>
                  </a:lnTo>
                  <a:cubicBezTo>
                    <a:pt x="443" y="539"/>
                    <a:pt x="432" y="550"/>
                    <a:pt x="418" y="550"/>
                  </a:cubicBezTo>
                  <a:cubicBezTo>
                    <a:pt x="404" y="550"/>
                    <a:pt x="393" y="538"/>
                    <a:pt x="394" y="524"/>
                  </a:cubicBezTo>
                  <a:close/>
                  <a:moveTo>
                    <a:pt x="404" y="174"/>
                  </a:moveTo>
                  <a:lnTo>
                    <a:pt x="408" y="24"/>
                  </a:lnTo>
                  <a:cubicBezTo>
                    <a:pt x="408" y="11"/>
                    <a:pt x="420" y="0"/>
                    <a:pt x="433" y="0"/>
                  </a:cubicBezTo>
                  <a:cubicBezTo>
                    <a:pt x="447" y="1"/>
                    <a:pt x="458" y="12"/>
                    <a:pt x="458" y="26"/>
                  </a:cubicBezTo>
                  <a:lnTo>
                    <a:pt x="454" y="176"/>
                  </a:lnTo>
                  <a:cubicBezTo>
                    <a:pt x="453" y="190"/>
                    <a:pt x="442" y="201"/>
                    <a:pt x="428" y="200"/>
                  </a:cubicBezTo>
                  <a:cubicBezTo>
                    <a:pt x="414" y="200"/>
                    <a:pt x="403" y="188"/>
                    <a:pt x="404" y="174"/>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0" name="Freeform 56">
              <a:extLst>
                <a:ext uri="{FF2B5EF4-FFF2-40B4-BE49-F238E27FC236}">
                  <a16:creationId xmlns:a16="http://schemas.microsoft.com/office/drawing/2014/main" id="{D55CD8EC-FF38-470D-8CD6-B18F2F972D48}"/>
                </a:ext>
              </a:extLst>
            </p:cNvPr>
            <p:cNvSpPr>
              <a:spLocks noEditPoints="1"/>
            </p:cNvSpPr>
            <p:nvPr/>
          </p:nvSpPr>
          <p:spPr bwMode="auto">
            <a:xfrm>
              <a:off x="3991" y="1104"/>
              <a:ext cx="228" cy="972"/>
            </a:xfrm>
            <a:custGeom>
              <a:avLst/>
              <a:gdLst>
                <a:gd name="T0" fmla="*/ 45 w 2839"/>
                <a:gd name="T1" fmla="*/ 10760 h 10946"/>
                <a:gd name="T2" fmla="*/ 107 w 2839"/>
                <a:gd name="T3" fmla="*/ 10518 h 10946"/>
                <a:gd name="T4" fmla="*/ 166 w 2839"/>
                <a:gd name="T5" fmla="*/ 10339 h 10946"/>
                <a:gd name="T6" fmla="*/ 219 w 2839"/>
                <a:gd name="T7" fmla="*/ 10185 h 10946"/>
                <a:gd name="T8" fmla="*/ 244 w 2839"/>
                <a:gd name="T9" fmla="*/ 10088 h 10946"/>
                <a:gd name="T10" fmla="*/ 272 w 2839"/>
                <a:gd name="T11" fmla="*/ 9928 h 10946"/>
                <a:gd name="T12" fmla="*/ 307 w 2839"/>
                <a:gd name="T13" fmla="*/ 9743 h 10946"/>
                <a:gd name="T14" fmla="*/ 394 w 2839"/>
                <a:gd name="T15" fmla="*/ 9404 h 10946"/>
                <a:gd name="T16" fmla="*/ 456 w 2839"/>
                <a:gd name="T17" fmla="*/ 9162 h 10946"/>
                <a:gd name="T18" fmla="*/ 515 w 2839"/>
                <a:gd name="T19" fmla="*/ 8984 h 10946"/>
                <a:gd name="T20" fmla="*/ 568 w 2839"/>
                <a:gd name="T21" fmla="*/ 8829 h 10946"/>
                <a:gd name="T22" fmla="*/ 593 w 2839"/>
                <a:gd name="T23" fmla="*/ 8732 h 10946"/>
                <a:gd name="T24" fmla="*/ 621 w 2839"/>
                <a:gd name="T25" fmla="*/ 8572 h 10946"/>
                <a:gd name="T26" fmla="*/ 656 w 2839"/>
                <a:gd name="T27" fmla="*/ 8387 h 10946"/>
                <a:gd name="T28" fmla="*/ 743 w 2839"/>
                <a:gd name="T29" fmla="*/ 8048 h 10946"/>
                <a:gd name="T30" fmla="*/ 805 w 2839"/>
                <a:gd name="T31" fmla="*/ 7806 h 10946"/>
                <a:gd name="T32" fmla="*/ 864 w 2839"/>
                <a:gd name="T33" fmla="*/ 7628 h 10946"/>
                <a:gd name="T34" fmla="*/ 917 w 2839"/>
                <a:gd name="T35" fmla="*/ 7473 h 10946"/>
                <a:gd name="T36" fmla="*/ 942 w 2839"/>
                <a:gd name="T37" fmla="*/ 7377 h 10946"/>
                <a:gd name="T38" fmla="*/ 970 w 2839"/>
                <a:gd name="T39" fmla="*/ 7216 h 10946"/>
                <a:gd name="T40" fmla="*/ 1005 w 2839"/>
                <a:gd name="T41" fmla="*/ 7031 h 10946"/>
                <a:gd name="T42" fmla="*/ 1092 w 2839"/>
                <a:gd name="T43" fmla="*/ 6693 h 10946"/>
                <a:gd name="T44" fmla="*/ 1155 w 2839"/>
                <a:gd name="T45" fmla="*/ 6450 h 10946"/>
                <a:gd name="T46" fmla="*/ 1213 w 2839"/>
                <a:gd name="T47" fmla="*/ 6272 h 10946"/>
                <a:gd name="T48" fmla="*/ 1266 w 2839"/>
                <a:gd name="T49" fmla="*/ 6118 h 10946"/>
                <a:gd name="T50" fmla="*/ 1291 w 2839"/>
                <a:gd name="T51" fmla="*/ 6021 h 10946"/>
                <a:gd name="T52" fmla="*/ 1319 w 2839"/>
                <a:gd name="T53" fmla="*/ 5860 h 10946"/>
                <a:gd name="T54" fmla="*/ 1354 w 2839"/>
                <a:gd name="T55" fmla="*/ 5676 h 10946"/>
                <a:gd name="T56" fmla="*/ 1441 w 2839"/>
                <a:gd name="T57" fmla="*/ 5337 h 10946"/>
                <a:gd name="T58" fmla="*/ 1504 w 2839"/>
                <a:gd name="T59" fmla="*/ 5095 h 10946"/>
                <a:gd name="T60" fmla="*/ 1562 w 2839"/>
                <a:gd name="T61" fmla="*/ 4916 h 10946"/>
                <a:gd name="T62" fmla="*/ 1615 w 2839"/>
                <a:gd name="T63" fmla="*/ 4762 h 10946"/>
                <a:gd name="T64" fmla="*/ 1640 w 2839"/>
                <a:gd name="T65" fmla="*/ 4665 h 10946"/>
                <a:gd name="T66" fmla="*/ 1668 w 2839"/>
                <a:gd name="T67" fmla="*/ 4505 h 10946"/>
                <a:gd name="T68" fmla="*/ 1703 w 2839"/>
                <a:gd name="T69" fmla="*/ 4320 h 10946"/>
                <a:gd name="T70" fmla="*/ 1790 w 2839"/>
                <a:gd name="T71" fmla="*/ 3981 h 10946"/>
                <a:gd name="T72" fmla="*/ 1853 w 2839"/>
                <a:gd name="T73" fmla="*/ 3739 h 10946"/>
                <a:gd name="T74" fmla="*/ 1912 w 2839"/>
                <a:gd name="T75" fmla="*/ 3560 h 10946"/>
                <a:gd name="T76" fmla="*/ 1964 w 2839"/>
                <a:gd name="T77" fmla="*/ 3406 h 10946"/>
                <a:gd name="T78" fmla="*/ 1989 w 2839"/>
                <a:gd name="T79" fmla="*/ 3309 h 10946"/>
                <a:gd name="T80" fmla="*/ 2018 w 2839"/>
                <a:gd name="T81" fmla="*/ 3149 h 10946"/>
                <a:gd name="T82" fmla="*/ 2052 w 2839"/>
                <a:gd name="T83" fmla="*/ 2964 h 10946"/>
                <a:gd name="T84" fmla="*/ 2139 w 2839"/>
                <a:gd name="T85" fmla="*/ 2625 h 10946"/>
                <a:gd name="T86" fmla="*/ 2202 w 2839"/>
                <a:gd name="T87" fmla="*/ 2383 h 10946"/>
                <a:gd name="T88" fmla="*/ 2261 w 2839"/>
                <a:gd name="T89" fmla="*/ 2205 h 10946"/>
                <a:gd name="T90" fmla="*/ 2313 w 2839"/>
                <a:gd name="T91" fmla="*/ 2050 h 10946"/>
                <a:gd name="T92" fmla="*/ 2338 w 2839"/>
                <a:gd name="T93" fmla="*/ 1954 h 10946"/>
                <a:gd name="T94" fmla="*/ 2367 w 2839"/>
                <a:gd name="T95" fmla="*/ 1793 h 10946"/>
                <a:gd name="T96" fmla="*/ 2401 w 2839"/>
                <a:gd name="T97" fmla="*/ 1608 h 10946"/>
                <a:gd name="T98" fmla="*/ 2489 w 2839"/>
                <a:gd name="T99" fmla="*/ 1269 h 10946"/>
                <a:gd name="T100" fmla="*/ 2551 w 2839"/>
                <a:gd name="T101" fmla="*/ 1027 h 10946"/>
                <a:gd name="T102" fmla="*/ 2610 w 2839"/>
                <a:gd name="T103" fmla="*/ 849 h 10946"/>
                <a:gd name="T104" fmla="*/ 2662 w 2839"/>
                <a:gd name="T105" fmla="*/ 695 h 10946"/>
                <a:gd name="T106" fmla="*/ 2687 w 2839"/>
                <a:gd name="T107" fmla="*/ 598 h 10946"/>
                <a:gd name="T108" fmla="*/ 2716 w 2839"/>
                <a:gd name="T109" fmla="*/ 437 h 10946"/>
                <a:gd name="T110" fmla="*/ 2750 w 2839"/>
                <a:gd name="T111" fmla="*/ 253 h 109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839" h="10946">
                  <a:moveTo>
                    <a:pt x="1" y="10929"/>
                  </a:moveTo>
                  <a:lnTo>
                    <a:pt x="20" y="10857"/>
                  </a:lnTo>
                  <a:cubicBezTo>
                    <a:pt x="22" y="10850"/>
                    <a:pt x="29" y="10846"/>
                    <a:pt x="35" y="10848"/>
                  </a:cubicBezTo>
                  <a:cubicBezTo>
                    <a:pt x="42" y="10849"/>
                    <a:pt x="46" y="10856"/>
                    <a:pt x="44" y="10863"/>
                  </a:cubicBezTo>
                  <a:lnTo>
                    <a:pt x="26" y="10936"/>
                  </a:lnTo>
                  <a:cubicBezTo>
                    <a:pt x="24" y="10942"/>
                    <a:pt x="17" y="10946"/>
                    <a:pt x="10" y="10945"/>
                  </a:cubicBezTo>
                  <a:cubicBezTo>
                    <a:pt x="4" y="10943"/>
                    <a:pt x="0" y="10936"/>
                    <a:pt x="1" y="10929"/>
                  </a:cubicBezTo>
                  <a:close/>
                  <a:moveTo>
                    <a:pt x="45" y="10760"/>
                  </a:moveTo>
                  <a:lnTo>
                    <a:pt x="64" y="10687"/>
                  </a:lnTo>
                  <a:cubicBezTo>
                    <a:pt x="65" y="10681"/>
                    <a:pt x="72" y="10677"/>
                    <a:pt x="79" y="10678"/>
                  </a:cubicBezTo>
                  <a:cubicBezTo>
                    <a:pt x="86" y="10680"/>
                    <a:pt x="90" y="10687"/>
                    <a:pt x="88" y="10693"/>
                  </a:cubicBezTo>
                  <a:lnTo>
                    <a:pt x="69" y="10766"/>
                  </a:lnTo>
                  <a:cubicBezTo>
                    <a:pt x="67" y="10773"/>
                    <a:pt x="61" y="10777"/>
                    <a:pt x="54" y="10775"/>
                  </a:cubicBezTo>
                  <a:cubicBezTo>
                    <a:pt x="47" y="10773"/>
                    <a:pt x="43" y="10767"/>
                    <a:pt x="45" y="10760"/>
                  </a:cubicBezTo>
                  <a:close/>
                  <a:moveTo>
                    <a:pt x="89" y="10590"/>
                  </a:moveTo>
                  <a:lnTo>
                    <a:pt x="107" y="10518"/>
                  </a:lnTo>
                  <a:cubicBezTo>
                    <a:pt x="109" y="10511"/>
                    <a:pt x="116" y="10507"/>
                    <a:pt x="123" y="10509"/>
                  </a:cubicBezTo>
                  <a:cubicBezTo>
                    <a:pt x="129" y="10511"/>
                    <a:pt x="133" y="10517"/>
                    <a:pt x="132" y="10524"/>
                  </a:cubicBezTo>
                  <a:lnTo>
                    <a:pt x="113" y="10597"/>
                  </a:lnTo>
                  <a:cubicBezTo>
                    <a:pt x="111" y="10603"/>
                    <a:pt x="104" y="10607"/>
                    <a:pt x="98" y="10606"/>
                  </a:cubicBezTo>
                  <a:cubicBezTo>
                    <a:pt x="91" y="10604"/>
                    <a:pt x="87" y="10597"/>
                    <a:pt x="89" y="10590"/>
                  </a:cubicBezTo>
                  <a:close/>
                  <a:moveTo>
                    <a:pt x="132" y="10421"/>
                  </a:moveTo>
                  <a:lnTo>
                    <a:pt x="151" y="10348"/>
                  </a:lnTo>
                  <a:cubicBezTo>
                    <a:pt x="153" y="10342"/>
                    <a:pt x="159" y="10338"/>
                    <a:pt x="166" y="10339"/>
                  </a:cubicBezTo>
                  <a:cubicBezTo>
                    <a:pt x="173" y="10341"/>
                    <a:pt x="177" y="10348"/>
                    <a:pt x="175" y="10355"/>
                  </a:cubicBezTo>
                  <a:lnTo>
                    <a:pt x="156" y="10427"/>
                  </a:lnTo>
                  <a:cubicBezTo>
                    <a:pt x="155" y="10434"/>
                    <a:pt x="148" y="10438"/>
                    <a:pt x="141" y="10436"/>
                  </a:cubicBezTo>
                  <a:cubicBezTo>
                    <a:pt x="135" y="10434"/>
                    <a:pt x="131" y="10428"/>
                    <a:pt x="132" y="10421"/>
                  </a:cubicBezTo>
                  <a:close/>
                  <a:moveTo>
                    <a:pt x="176" y="10251"/>
                  </a:moveTo>
                  <a:lnTo>
                    <a:pt x="195" y="10179"/>
                  </a:lnTo>
                  <a:cubicBezTo>
                    <a:pt x="196" y="10172"/>
                    <a:pt x="203" y="10168"/>
                    <a:pt x="210" y="10170"/>
                  </a:cubicBezTo>
                  <a:cubicBezTo>
                    <a:pt x="217" y="10172"/>
                    <a:pt x="221" y="10178"/>
                    <a:pt x="219" y="10185"/>
                  </a:cubicBezTo>
                  <a:lnTo>
                    <a:pt x="200" y="10258"/>
                  </a:lnTo>
                  <a:cubicBezTo>
                    <a:pt x="198" y="10264"/>
                    <a:pt x="192" y="10268"/>
                    <a:pt x="185" y="10267"/>
                  </a:cubicBezTo>
                  <a:cubicBezTo>
                    <a:pt x="178" y="10265"/>
                    <a:pt x="174" y="10258"/>
                    <a:pt x="176" y="10251"/>
                  </a:cubicBezTo>
                  <a:close/>
                  <a:moveTo>
                    <a:pt x="220" y="10082"/>
                  </a:moveTo>
                  <a:lnTo>
                    <a:pt x="238" y="10009"/>
                  </a:lnTo>
                  <a:cubicBezTo>
                    <a:pt x="240" y="10003"/>
                    <a:pt x="247" y="9999"/>
                    <a:pt x="253" y="10000"/>
                  </a:cubicBezTo>
                  <a:cubicBezTo>
                    <a:pt x="260" y="10002"/>
                    <a:pt x="264" y="10009"/>
                    <a:pt x="262" y="10016"/>
                  </a:cubicBezTo>
                  <a:lnTo>
                    <a:pt x="244" y="10088"/>
                  </a:lnTo>
                  <a:cubicBezTo>
                    <a:pt x="242" y="10095"/>
                    <a:pt x="235" y="10099"/>
                    <a:pt x="229" y="10097"/>
                  </a:cubicBezTo>
                  <a:cubicBezTo>
                    <a:pt x="222" y="10095"/>
                    <a:pt x="218" y="10089"/>
                    <a:pt x="220" y="10082"/>
                  </a:cubicBezTo>
                  <a:close/>
                  <a:moveTo>
                    <a:pt x="263" y="9913"/>
                  </a:moveTo>
                  <a:lnTo>
                    <a:pt x="282" y="9840"/>
                  </a:lnTo>
                  <a:cubicBezTo>
                    <a:pt x="284" y="9833"/>
                    <a:pt x="290" y="9829"/>
                    <a:pt x="297" y="9831"/>
                  </a:cubicBezTo>
                  <a:cubicBezTo>
                    <a:pt x="304" y="9833"/>
                    <a:pt x="308" y="9839"/>
                    <a:pt x="306" y="9846"/>
                  </a:cubicBezTo>
                  <a:lnTo>
                    <a:pt x="287" y="9919"/>
                  </a:lnTo>
                  <a:cubicBezTo>
                    <a:pt x="286" y="9925"/>
                    <a:pt x="279" y="9929"/>
                    <a:pt x="272" y="9928"/>
                  </a:cubicBezTo>
                  <a:cubicBezTo>
                    <a:pt x="265" y="9926"/>
                    <a:pt x="261" y="9919"/>
                    <a:pt x="263" y="9913"/>
                  </a:cubicBezTo>
                  <a:close/>
                  <a:moveTo>
                    <a:pt x="307" y="9743"/>
                  </a:moveTo>
                  <a:lnTo>
                    <a:pt x="325" y="9670"/>
                  </a:lnTo>
                  <a:cubicBezTo>
                    <a:pt x="327" y="9664"/>
                    <a:pt x="334" y="9660"/>
                    <a:pt x="341" y="9661"/>
                  </a:cubicBezTo>
                  <a:cubicBezTo>
                    <a:pt x="347" y="9663"/>
                    <a:pt x="351" y="9670"/>
                    <a:pt x="350" y="9677"/>
                  </a:cubicBezTo>
                  <a:lnTo>
                    <a:pt x="331" y="9749"/>
                  </a:lnTo>
                  <a:cubicBezTo>
                    <a:pt x="329" y="9756"/>
                    <a:pt x="322" y="9760"/>
                    <a:pt x="316" y="9758"/>
                  </a:cubicBezTo>
                  <a:cubicBezTo>
                    <a:pt x="309" y="9757"/>
                    <a:pt x="305" y="9750"/>
                    <a:pt x="307" y="9743"/>
                  </a:cubicBezTo>
                  <a:close/>
                  <a:moveTo>
                    <a:pt x="350" y="9574"/>
                  </a:moveTo>
                  <a:lnTo>
                    <a:pt x="369" y="9501"/>
                  </a:lnTo>
                  <a:cubicBezTo>
                    <a:pt x="371" y="9494"/>
                    <a:pt x="378" y="9490"/>
                    <a:pt x="384" y="9492"/>
                  </a:cubicBezTo>
                  <a:cubicBezTo>
                    <a:pt x="391" y="9494"/>
                    <a:pt x="395" y="9500"/>
                    <a:pt x="393" y="9507"/>
                  </a:cubicBezTo>
                  <a:lnTo>
                    <a:pt x="375" y="9580"/>
                  </a:lnTo>
                  <a:cubicBezTo>
                    <a:pt x="373" y="9586"/>
                    <a:pt x="366" y="9591"/>
                    <a:pt x="359" y="9589"/>
                  </a:cubicBezTo>
                  <a:cubicBezTo>
                    <a:pt x="353" y="9587"/>
                    <a:pt x="349" y="9580"/>
                    <a:pt x="350" y="9574"/>
                  </a:cubicBezTo>
                  <a:close/>
                  <a:moveTo>
                    <a:pt x="394" y="9404"/>
                  </a:moveTo>
                  <a:lnTo>
                    <a:pt x="413" y="9331"/>
                  </a:lnTo>
                  <a:cubicBezTo>
                    <a:pt x="414" y="9325"/>
                    <a:pt x="421" y="9321"/>
                    <a:pt x="428" y="9322"/>
                  </a:cubicBezTo>
                  <a:cubicBezTo>
                    <a:pt x="435" y="9324"/>
                    <a:pt x="439" y="9331"/>
                    <a:pt x="437" y="9338"/>
                  </a:cubicBezTo>
                  <a:lnTo>
                    <a:pt x="418" y="9410"/>
                  </a:lnTo>
                  <a:cubicBezTo>
                    <a:pt x="417" y="9417"/>
                    <a:pt x="410" y="9421"/>
                    <a:pt x="403" y="9419"/>
                  </a:cubicBezTo>
                  <a:cubicBezTo>
                    <a:pt x="396" y="9418"/>
                    <a:pt x="392" y="9411"/>
                    <a:pt x="394" y="9404"/>
                  </a:cubicBezTo>
                  <a:close/>
                  <a:moveTo>
                    <a:pt x="438" y="9235"/>
                  </a:moveTo>
                  <a:lnTo>
                    <a:pt x="456" y="9162"/>
                  </a:lnTo>
                  <a:cubicBezTo>
                    <a:pt x="458" y="9155"/>
                    <a:pt x="465" y="9151"/>
                    <a:pt x="472" y="9153"/>
                  </a:cubicBezTo>
                  <a:cubicBezTo>
                    <a:pt x="478" y="9155"/>
                    <a:pt x="482" y="9162"/>
                    <a:pt x="481" y="9168"/>
                  </a:cubicBezTo>
                  <a:lnTo>
                    <a:pt x="462" y="9241"/>
                  </a:lnTo>
                  <a:cubicBezTo>
                    <a:pt x="460" y="9248"/>
                    <a:pt x="453" y="9252"/>
                    <a:pt x="447" y="9250"/>
                  </a:cubicBezTo>
                  <a:cubicBezTo>
                    <a:pt x="440" y="9248"/>
                    <a:pt x="436" y="9241"/>
                    <a:pt x="438" y="9235"/>
                  </a:cubicBezTo>
                  <a:close/>
                  <a:moveTo>
                    <a:pt x="481" y="9065"/>
                  </a:moveTo>
                  <a:lnTo>
                    <a:pt x="500" y="8993"/>
                  </a:lnTo>
                  <a:cubicBezTo>
                    <a:pt x="502" y="8986"/>
                    <a:pt x="509" y="8982"/>
                    <a:pt x="515" y="8984"/>
                  </a:cubicBezTo>
                  <a:cubicBezTo>
                    <a:pt x="522" y="8985"/>
                    <a:pt x="526" y="8992"/>
                    <a:pt x="524" y="8999"/>
                  </a:cubicBezTo>
                  <a:lnTo>
                    <a:pt x="506" y="9071"/>
                  </a:lnTo>
                  <a:cubicBezTo>
                    <a:pt x="504" y="9078"/>
                    <a:pt x="497" y="9082"/>
                    <a:pt x="490" y="9080"/>
                  </a:cubicBezTo>
                  <a:cubicBezTo>
                    <a:pt x="484" y="9079"/>
                    <a:pt x="480" y="9072"/>
                    <a:pt x="481" y="9065"/>
                  </a:cubicBezTo>
                  <a:close/>
                  <a:moveTo>
                    <a:pt x="525" y="8896"/>
                  </a:moveTo>
                  <a:lnTo>
                    <a:pt x="544" y="8823"/>
                  </a:lnTo>
                  <a:cubicBezTo>
                    <a:pt x="545" y="8816"/>
                    <a:pt x="552" y="8812"/>
                    <a:pt x="559" y="8814"/>
                  </a:cubicBezTo>
                  <a:cubicBezTo>
                    <a:pt x="566" y="8816"/>
                    <a:pt x="570" y="8823"/>
                    <a:pt x="568" y="8829"/>
                  </a:cubicBezTo>
                  <a:lnTo>
                    <a:pt x="549" y="8902"/>
                  </a:lnTo>
                  <a:cubicBezTo>
                    <a:pt x="547" y="8909"/>
                    <a:pt x="541" y="8913"/>
                    <a:pt x="534" y="8911"/>
                  </a:cubicBezTo>
                  <a:cubicBezTo>
                    <a:pt x="527" y="8909"/>
                    <a:pt x="523" y="8902"/>
                    <a:pt x="525" y="8896"/>
                  </a:cubicBezTo>
                  <a:close/>
                  <a:moveTo>
                    <a:pt x="569" y="8726"/>
                  </a:moveTo>
                  <a:lnTo>
                    <a:pt x="587" y="8654"/>
                  </a:lnTo>
                  <a:cubicBezTo>
                    <a:pt x="589" y="8647"/>
                    <a:pt x="596" y="8643"/>
                    <a:pt x="603" y="8645"/>
                  </a:cubicBezTo>
                  <a:cubicBezTo>
                    <a:pt x="609" y="8646"/>
                    <a:pt x="613" y="8653"/>
                    <a:pt x="611" y="8660"/>
                  </a:cubicBezTo>
                  <a:lnTo>
                    <a:pt x="593" y="8732"/>
                  </a:lnTo>
                  <a:cubicBezTo>
                    <a:pt x="591" y="8739"/>
                    <a:pt x="584" y="8743"/>
                    <a:pt x="578" y="8741"/>
                  </a:cubicBezTo>
                  <a:cubicBezTo>
                    <a:pt x="571" y="8740"/>
                    <a:pt x="567" y="8733"/>
                    <a:pt x="569" y="8726"/>
                  </a:cubicBezTo>
                  <a:close/>
                  <a:moveTo>
                    <a:pt x="612" y="8557"/>
                  </a:moveTo>
                  <a:lnTo>
                    <a:pt x="631" y="8484"/>
                  </a:lnTo>
                  <a:cubicBezTo>
                    <a:pt x="633" y="8477"/>
                    <a:pt x="639" y="8473"/>
                    <a:pt x="646" y="8475"/>
                  </a:cubicBezTo>
                  <a:cubicBezTo>
                    <a:pt x="653" y="8477"/>
                    <a:pt x="657" y="8484"/>
                    <a:pt x="655" y="8490"/>
                  </a:cubicBezTo>
                  <a:lnTo>
                    <a:pt x="636" y="8563"/>
                  </a:lnTo>
                  <a:cubicBezTo>
                    <a:pt x="635" y="8570"/>
                    <a:pt x="628" y="8574"/>
                    <a:pt x="621" y="8572"/>
                  </a:cubicBezTo>
                  <a:cubicBezTo>
                    <a:pt x="615" y="8570"/>
                    <a:pt x="611" y="8563"/>
                    <a:pt x="612" y="8557"/>
                  </a:cubicBezTo>
                  <a:close/>
                  <a:moveTo>
                    <a:pt x="656" y="8387"/>
                  </a:moveTo>
                  <a:lnTo>
                    <a:pt x="675" y="8315"/>
                  </a:lnTo>
                  <a:cubicBezTo>
                    <a:pt x="676" y="8308"/>
                    <a:pt x="683" y="8304"/>
                    <a:pt x="690" y="8306"/>
                  </a:cubicBezTo>
                  <a:cubicBezTo>
                    <a:pt x="696" y="8307"/>
                    <a:pt x="700" y="8314"/>
                    <a:pt x="699" y="8321"/>
                  </a:cubicBezTo>
                  <a:lnTo>
                    <a:pt x="680" y="8393"/>
                  </a:lnTo>
                  <a:cubicBezTo>
                    <a:pt x="678" y="8400"/>
                    <a:pt x="672" y="8404"/>
                    <a:pt x="665" y="8402"/>
                  </a:cubicBezTo>
                  <a:cubicBezTo>
                    <a:pt x="658" y="8401"/>
                    <a:pt x="654" y="8394"/>
                    <a:pt x="656" y="8387"/>
                  </a:cubicBezTo>
                  <a:close/>
                  <a:moveTo>
                    <a:pt x="699" y="8218"/>
                  </a:moveTo>
                  <a:lnTo>
                    <a:pt x="718" y="8145"/>
                  </a:lnTo>
                  <a:cubicBezTo>
                    <a:pt x="720" y="8138"/>
                    <a:pt x="727" y="8134"/>
                    <a:pt x="733" y="8136"/>
                  </a:cubicBezTo>
                  <a:cubicBezTo>
                    <a:pt x="740" y="8138"/>
                    <a:pt x="744" y="8145"/>
                    <a:pt x="742" y="8151"/>
                  </a:cubicBezTo>
                  <a:lnTo>
                    <a:pt x="724" y="8224"/>
                  </a:lnTo>
                  <a:cubicBezTo>
                    <a:pt x="722" y="8231"/>
                    <a:pt x="715" y="8235"/>
                    <a:pt x="708" y="8233"/>
                  </a:cubicBezTo>
                  <a:cubicBezTo>
                    <a:pt x="702" y="8231"/>
                    <a:pt x="698" y="8224"/>
                    <a:pt x="699" y="8218"/>
                  </a:cubicBezTo>
                  <a:close/>
                  <a:moveTo>
                    <a:pt x="743" y="8048"/>
                  </a:moveTo>
                  <a:lnTo>
                    <a:pt x="762" y="7976"/>
                  </a:lnTo>
                  <a:cubicBezTo>
                    <a:pt x="764" y="7969"/>
                    <a:pt x="770" y="7965"/>
                    <a:pt x="777" y="7967"/>
                  </a:cubicBezTo>
                  <a:cubicBezTo>
                    <a:pt x="784" y="7968"/>
                    <a:pt x="788" y="7975"/>
                    <a:pt x="786" y="7982"/>
                  </a:cubicBezTo>
                  <a:lnTo>
                    <a:pt x="767" y="8055"/>
                  </a:lnTo>
                  <a:cubicBezTo>
                    <a:pt x="766" y="8061"/>
                    <a:pt x="759" y="8065"/>
                    <a:pt x="752" y="8064"/>
                  </a:cubicBezTo>
                  <a:cubicBezTo>
                    <a:pt x="745" y="8062"/>
                    <a:pt x="741" y="8055"/>
                    <a:pt x="743" y="8048"/>
                  </a:cubicBezTo>
                  <a:close/>
                  <a:moveTo>
                    <a:pt x="787" y="7879"/>
                  </a:moveTo>
                  <a:lnTo>
                    <a:pt x="805" y="7806"/>
                  </a:lnTo>
                  <a:cubicBezTo>
                    <a:pt x="807" y="7800"/>
                    <a:pt x="814" y="7795"/>
                    <a:pt x="821" y="7797"/>
                  </a:cubicBezTo>
                  <a:cubicBezTo>
                    <a:pt x="827" y="7799"/>
                    <a:pt x="831" y="7806"/>
                    <a:pt x="830" y="7812"/>
                  </a:cubicBezTo>
                  <a:lnTo>
                    <a:pt x="811" y="7885"/>
                  </a:lnTo>
                  <a:cubicBezTo>
                    <a:pt x="809" y="7892"/>
                    <a:pt x="802" y="7896"/>
                    <a:pt x="796" y="7894"/>
                  </a:cubicBezTo>
                  <a:cubicBezTo>
                    <a:pt x="789" y="7892"/>
                    <a:pt x="785" y="7886"/>
                    <a:pt x="787" y="7879"/>
                  </a:cubicBezTo>
                  <a:close/>
                  <a:moveTo>
                    <a:pt x="830" y="7709"/>
                  </a:moveTo>
                  <a:lnTo>
                    <a:pt x="849" y="7637"/>
                  </a:lnTo>
                  <a:cubicBezTo>
                    <a:pt x="851" y="7630"/>
                    <a:pt x="858" y="7626"/>
                    <a:pt x="864" y="7628"/>
                  </a:cubicBezTo>
                  <a:cubicBezTo>
                    <a:pt x="871" y="7629"/>
                    <a:pt x="875" y="7636"/>
                    <a:pt x="873" y="7643"/>
                  </a:cubicBezTo>
                  <a:lnTo>
                    <a:pt x="855" y="7716"/>
                  </a:lnTo>
                  <a:cubicBezTo>
                    <a:pt x="853" y="7722"/>
                    <a:pt x="846" y="7726"/>
                    <a:pt x="839" y="7725"/>
                  </a:cubicBezTo>
                  <a:cubicBezTo>
                    <a:pt x="833" y="7723"/>
                    <a:pt x="829" y="7716"/>
                    <a:pt x="830" y="7709"/>
                  </a:cubicBezTo>
                  <a:close/>
                  <a:moveTo>
                    <a:pt x="874" y="7540"/>
                  </a:moveTo>
                  <a:lnTo>
                    <a:pt x="893" y="7467"/>
                  </a:lnTo>
                  <a:cubicBezTo>
                    <a:pt x="894" y="7461"/>
                    <a:pt x="901" y="7457"/>
                    <a:pt x="908" y="7458"/>
                  </a:cubicBezTo>
                  <a:cubicBezTo>
                    <a:pt x="915" y="7460"/>
                    <a:pt x="919" y="7467"/>
                    <a:pt x="917" y="7473"/>
                  </a:cubicBezTo>
                  <a:lnTo>
                    <a:pt x="898" y="7546"/>
                  </a:lnTo>
                  <a:cubicBezTo>
                    <a:pt x="897" y="7553"/>
                    <a:pt x="890" y="7557"/>
                    <a:pt x="883" y="7555"/>
                  </a:cubicBezTo>
                  <a:cubicBezTo>
                    <a:pt x="876" y="7553"/>
                    <a:pt x="872" y="7547"/>
                    <a:pt x="874" y="7540"/>
                  </a:cubicBezTo>
                  <a:close/>
                  <a:moveTo>
                    <a:pt x="918" y="7370"/>
                  </a:moveTo>
                  <a:lnTo>
                    <a:pt x="936" y="7298"/>
                  </a:lnTo>
                  <a:cubicBezTo>
                    <a:pt x="938" y="7291"/>
                    <a:pt x="945" y="7287"/>
                    <a:pt x="952" y="7289"/>
                  </a:cubicBezTo>
                  <a:cubicBezTo>
                    <a:pt x="958" y="7291"/>
                    <a:pt x="962" y="7297"/>
                    <a:pt x="961" y="7304"/>
                  </a:cubicBezTo>
                  <a:lnTo>
                    <a:pt x="942" y="7377"/>
                  </a:lnTo>
                  <a:cubicBezTo>
                    <a:pt x="940" y="7383"/>
                    <a:pt x="933" y="7387"/>
                    <a:pt x="927" y="7386"/>
                  </a:cubicBezTo>
                  <a:cubicBezTo>
                    <a:pt x="920" y="7384"/>
                    <a:pt x="916" y="7377"/>
                    <a:pt x="918" y="7370"/>
                  </a:cubicBezTo>
                  <a:close/>
                  <a:moveTo>
                    <a:pt x="961" y="7201"/>
                  </a:moveTo>
                  <a:lnTo>
                    <a:pt x="980" y="7128"/>
                  </a:lnTo>
                  <a:cubicBezTo>
                    <a:pt x="982" y="7122"/>
                    <a:pt x="989" y="7118"/>
                    <a:pt x="995" y="7119"/>
                  </a:cubicBezTo>
                  <a:cubicBezTo>
                    <a:pt x="1002" y="7121"/>
                    <a:pt x="1006" y="7128"/>
                    <a:pt x="1004" y="7135"/>
                  </a:cubicBezTo>
                  <a:lnTo>
                    <a:pt x="986" y="7207"/>
                  </a:lnTo>
                  <a:cubicBezTo>
                    <a:pt x="984" y="7214"/>
                    <a:pt x="977" y="7218"/>
                    <a:pt x="970" y="7216"/>
                  </a:cubicBezTo>
                  <a:cubicBezTo>
                    <a:pt x="964" y="7214"/>
                    <a:pt x="960" y="7208"/>
                    <a:pt x="961" y="7201"/>
                  </a:cubicBezTo>
                  <a:close/>
                  <a:moveTo>
                    <a:pt x="1005" y="7031"/>
                  </a:moveTo>
                  <a:lnTo>
                    <a:pt x="1024" y="6959"/>
                  </a:lnTo>
                  <a:cubicBezTo>
                    <a:pt x="1025" y="6952"/>
                    <a:pt x="1032" y="6948"/>
                    <a:pt x="1039" y="6950"/>
                  </a:cubicBezTo>
                  <a:cubicBezTo>
                    <a:pt x="1046" y="6952"/>
                    <a:pt x="1050" y="6958"/>
                    <a:pt x="1048" y="6965"/>
                  </a:cubicBezTo>
                  <a:lnTo>
                    <a:pt x="1029" y="7038"/>
                  </a:lnTo>
                  <a:cubicBezTo>
                    <a:pt x="1027" y="7044"/>
                    <a:pt x="1021" y="7048"/>
                    <a:pt x="1014" y="7047"/>
                  </a:cubicBezTo>
                  <a:cubicBezTo>
                    <a:pt x="1007" y="7045"/>
                    <a:pt x="1003" y="7038"/>
                    <a:pt x="1005" y="7031"/>
                  </a:cubicBezTo>
                  <a:close/>
                  <a:moveTo>
                    <a:pt x="1049" y="6862"/>
                  </a:moveTo>
                  <a:lnTo>
                    <a:pt x="1067" y="6789"/>
                  </a:lnTo>
                  <a:cubicBezTo>
                    <a:pt x="1069" y="6783"/>
                    <a:pt x="1076" y="6779"/>
                    <a:pt x="1082" y="6780"/>
                  </a:cubicBezTo>
                  <a:cubicBezTo>
                    <a:pt x="1089" y="6782"/>
                    <a:pt x="1093" y="6789"/>
                    <a:pt x="1091" y="6796"/>
                  </a:cubicBezTo>
                  <a:lnTo>
                    <a:pt x="1073" y="6868"/>
                  </a:lnTo>
                  <a:cubicBezTo>
                    <a:pt x="1071" y="6875"/>
                    <a:pt x="1064" y="6879"/>
                    <a:pt x="1058" y="6877"/>
                  </a:cubicBezTo>
                  <a:cubicBezTo>
                    <a:pt x="1051" y="6875"/>
                    <a:pt x="1047" y="6869"/>
                    <a:pt x="1049" y="6862"/>
                  </a:cubicBezTo>
                  <a:close/>
                  <a:moveTo>
                    <a:pt x="1092" y="6693"/>
                  </a:moveTo>
                  <a:lnTo>
                    <a:pt x="1111" y="6620"/>
                  </a:lnTo>
                  <a:cubicBezTo>
                    <a:pt x="1113" y="6613"/>
                    <a:pt x="1119" y="6609"/>
                    <a:pt x="1126" y="6611"/>
                  </a:cubicBezTo>
                  <a:cubicBezTo>
                    <a:pt x="1133" y="6613"/>
                    <a:pt x="1137" y="6619"/>
                    <a:pt x="1135" y="6626"/>
                  </a:cubicBezTo>
                  <a:lnTo>
                    <a:pt x="1116" y="6699"/>
                  </a:lnTo>
                  <a:cubicBezTo>
                    <a:pt x="1115" y="6705"/>
                    <a:pt x="1108" y="6709"/>
                    <a:pt x="1101" y="6708"/>
                  </a:cubicBezTo>
                  <a:cubicBezTo>
                    <a:pt x="1095" y="6706"/>
                    <a:pt x="1090" y="6699"/>
                    <a:pt x="1092" y="6693"/>
                  </a:cubicBezTo>
                  <a:close/>
                  <a:moveTo>
                    <a:pt x="1136" y="6523"/>
                  </a:moveTo>
                  <a:lnTo>
                    <a:pt x="1155" y="6450"/>
                  </a:lnTo>
                  <a:cubicBezTo>
                    <a:pt x="1156" y="6444"/>
                    <a:pt x="1163" y="6440"/>
                    <a:pt x="1170" y="6441"/>
                  </a:cubicBezTo>
                  <a:cubicBezTo>
                    <a:pt x="1176" y="6443"/>
                    <a:pt x="1180" y="6450"/>
                    <a:pt x="1179" y="6457"/>
                  </a:cubicBezTo>
                  <a:lnTo>
                    <a:pt x="1160" y="6529"/>
                  </a:lnTo>
                  <a:cubicBezTo>
                    <a:pt x="1158" y="6536"/>
                    <a:pt x="1152" y="6540"/>
                    <a:pt x="1145" y="6538"/>
                  </a:cubicBezTo>
                  <a:cubicBezTo>
                    <a:pt x="1138" y="6537"/>
                    <a:pt x="1134" y="6530"/>
                    <a:pt x="1136" y="6523"/>
                  </a:cubicBezTo>
                  <a:close/>
                  <a:moveTo>
                    <a:pt x="1179" y="6354"/>
                  </a:moveTo>
                  <a:lnTo>
                    <a:pt x="1198" y="6281"/>
                  </a:lnTo>
                  <a:cubicBezTo>
                    <a:pt x="1200" y="6274"/>
                    <a:pt x="1207" y="6270"/>
                    <a:pt x="1213" y="6272"/>
                  </a:cubicBezTo>
                  <a:cubicBezTo>
                    <a:pt x="1220" y="6274"/>
                    <a:pt x="1224" y="6280"/>
                    <a:pt x="1222" y="6287"/>
                  </a:cubicBezTo>
                  <a:lnTo>
                    <a:pt x="1204" y="6360"/>
                  </a:lnTo>
                  <a:cubicBezTo>
                    <a:pt x="1202" y="6366"/>
                    <a:pt x="1195" y="6371"/>
                    <a:pt x="1188" y="6369"/>
                  </a:cubicBezTo>
                  <a:cubicBezTo>
                    <a:pt x="1182" y="6367"/>
                    <a:pt x="1178" y="6360"/>
                    <a:pt x="1179" y="6354"/>
                  </a:cubicBezTo>
                  <a:close/>
                  <a:moveTo>
                    <a:pt x="1223" y="6184"/>
                  </a:moveTo>
                  <a:lnTo>
                    <a:pt x="1242" y="6111"/>
                  </a:lnTo>
                  <a:cubicBezTo>
                    <a:pt x="1244" y="6105"/>
                    <a:pt x="1250" y="6101"/>
                    <a:pt x="1257" y="6102"/>
                  </a:cubicBezTo>
                  <a:cubicBezTo>
                    <a:pt x="1264" y="6104"/>
                    <a:pt x="1268" y="6111"/>
                    <a:pt x="1266" y="6118"/>
                  </a:cubicBezTo>
                  <a:lnTo>
                    <a:pt x="1247" y="6190"/>
                  </a:lnTo>
                  <a:cubicBezTo>
                    <a:pt x="1246" y="6197"/>
                    <a:pt x="1239" y="6201"/>
                    <a:pt x="1232" y="6199"/>
                  </a:cubicBezTo>
                  <a:cubicBezTo>
                    <a:pt x="1225" y="6198"/>
                    <a:pt x="1221" y="6191"/>
                    <a:pt x="1223" y="6184"/>
                  </a:cubicBezTo>
                  <a:close/>
                  <a:moveTo>
                    <a:pt x="1267" y="6015"/>
                  </a:moveTo>
                  <a:lnTo>
                    <a:pt x="1285" y="5942"/>
                  </a:lnTo>
                  <a:cubicBezTo>
                    <a:pt x="1287" y="5935"/>
                    <a:pt x="1294" y="5931"/>
                    <a:pt x="1301" y="5933"/>
                  </a:cubicBezTo>
                  <a:cubicBezTo>
                    <a:pt x="1307" y="5935"/>
                    <a:pt x="1311" y="5942"/>
                    <a:pt x="1310" y="5948"/>
                  </a:cubicBezTo>
                  <a:lnTo>
                    <a:pt x="1291" y="6021"/>
                  </a:lnTo>
                  <a:cubicBezTo>
                    <a:pt x="1289" y="6028"/>
                    <a:pt x="1282" y="6032"/>
                    <a:pt x="1276" y="6030"/>
                  </a:cubicBezTo>
                  <a:cubicBezTo>
                    <a:pt x="1269" y="6028"/>
                    <a:pt x="1265" y="6021"/>
                    <a:pt x="1267" y="6015"/>
                  </a:cubicBezTo>
                  <a:close/>
                  <a:moveTo>
                    <a:pt x="1310" y="5845"/>
                  </a:moveTo>
                  <a:lnTo>
                    <a:pt x="1329" y="5773"/>
                  </a:lnTo>
                  <a:cubicBezTo>
                    <a:pt x="1331" y="5766"/>
                    <a:pt x="1338" y="5762"/>
                    <a:pt x="1344" y="5764"/>
                  </a:cubicBezTo>
                  <a:cubicBezTo>
                    <a:pt x="1351" y="5765"/>
                    <a:pt x="1355" y="5772"/>
                    <a:pt x="1353" y="5779"/>
                  </a:cubicBezTo>
                  <a:lnTo>
                    <a:pt x="1335" y="5851"/>
                  </a:lnTo>
                  <a:cubicBezTo>
                    <a:pt x="1333" y="5858"/>
                    <a:pt x="1326" y="5862"/>
                    <a:pt x="1319" y="5860"/>
                  </a:cubicBezTo>
                  <a:cubicBezTo>
                    <a:pt x="1313" y="5859"/>
                    <a:pt x="1309" y="5852"/>
                    <a:pt x="1310" y="5845"/>
                  </a:cubicBezTo>
                  <a:close/>
                  <a:moveTo>
                    <a:pt x="1354" y="5676"/>
                  </a:moveTo>
                  <a:lnTo>
                    <a:pt x="1373" y="5603"/>
                  </a:lnTo>
                  <a:cubicBezTo>
                    <a:pt x="1374" y="5596"/>
                    <a:pt x="1381" y="5592"/>
                    <a:pt x="1388" y="5594"/>
                  </a:cubicBezTo>
                  <a:cubicBezTo>
                    <a:pt x="1395" y="5596"/>
                    <a:pt x="1399" y="5603"/>
                    <a:pt x="1397" y="5609"/>
                  </a:cubicBezTo>
                  <a:lnTo>
                    <a:pt x="1378" y="5682"/>
                  </a:lnTo>
                  <a:cubicBezTo>
                    <a:pt x="1376" y="5689"/>
                    <a:pt x="1370" y="5693"/>
                    <a:pt x="1363" y="5691"/>
                  </a:cubicBezTo>
                  <a:cubicBezTo>
                    <a:pt x="1356" y="5689"/>
                    <a:pt x="1352" y="5682"/>
                    <a:pt x="1354" y="5676"/>
                  </a:cubicBezTo>
                  <a:close/>
                  <a:moveTo>
                    <a:pt x="1398" y="5506"/>
                  </a:moveTo>
                  <a:lnTo>
                    <a:pt x="1416" y="5434"/>
                  </a:lnTo>
                  <a:cubicBezTo>
                    <a:pt x="1418" y="5427"/>
                    <a:pt x="1425" y="5423"/>
                    <a:pt x="1432" y="5425"/>
                  </a:cubicBezTo>
                  <a:cubicBezTo>
                    <a:pt x="1438" y="5426"/>
                    <a:pt x="1442" y="5433"/>
                    <a:pt x="1441" y="5440"/>
                  </a:cubicBezTo>
                  <a:lnTo>
                    <a:pt x="1422" y="5512"/>
                  </a:lnTo>
                  <a:cubicBezTo>
                    <a:pt x="1420" y="5519"/>
                    <a:pt x="1413" y="5523"/>
                    <a:pt x="1407" y="5521"/>
                  </a:cubicBezTo>
                  <a:cubicBezTo>
                    <a:pt x="1400" y="5520"/>
                    <a:pt x="1396" y="5513"/>
                    <a:pt x="1398" y="5506"/>
                  </a:cubicBezTo>
                  <a:close/>
                  <a:moveTo>
                    <a:pt x="1441" y="5337"/>
                  </a:moveTo>
                  <a:lnTo>
                    <a:pt x="1460" y="5264"/>
                  </a:lnTo>
                  <a:cubicBezTo>
                    <a:pt x="1462" y="5257"/>
                    <a:pt x="1469" y="5253"/>
                    <a:pt x="1475" y="5255"/>
                  </a:cubicBezTo>
                  <a:cubicBezTo>
                    <a:pt x="1482" y="5257"/>
                    <a:pt x="1486" y="5264"/>
                    <a:pt x="1484" y="5270"/>
                  </a:cubicBezTo>
                  <a:lnTo>
                    <a:pt x="1465" y="5343"/>
                  </a:lnTo>
                  <a:cubicBezTo>
                    <a:pt x="1464" y="5350"/>
                    <a:pt x="1457" y="5354"/>
                    <a:pt x="1450" y="5352"/>
                  </a:cubicBezTo>
                  <a:cubicBezTo>
                    <a:pt x="1444" y="5350"/>
                    <a:pt x="1440" y="5343"/>
                    <a:pt x="1441" y="5337"/>
                  </a:cubicBezTo>
                  <a:close/>
                  <a:moveTo>
                    <a:pt x="1485" y="5167"/>
                  </a:moveTo>
                  <a:lnTo>
                    <a:pt x="1504" y="5095"/>
                  </a:lnTo>
                  <a:cubicBezTo>
                    <a:pt x="1505" y="5088"/>
                    <a:pt x="1512" y="5084"/>
                    <a:pt x="1519" y="5086"/>
                  </a:cubicBezTo>
                  <a:cubicBezTo>
                    <a:pt x="1526" y="5087"/>
                    <a:pt x="1530" y="5094"/>
                    <a:pt x="1528" y="5101"/>
                  </a:cubicBezTo>
                  <a:lnTo>
                    <a:pt x="1509" y="5173"/>
                  </a:lnTo>
                  <a:cubicBezTo>
                    <a:pt x="1507" y="5180"/>
                    <a:pt x="1501" y="5184"/>
                    <a:pt x="1494" y="5182"/>
                  </a:cubicBezTo>
                  <a:cubicBezTo>
                    <a:pt x="1487" y="5181"/>
                    <a:pt x="1483" y="5174"/>
                    <a:pt x="1485" y="5167"/>
                  </a:cubicBezTo>
                  <a:close/>
                  <a:moveTo>
                    <a:pt x="1529" y="4998"/>
                  </a:moveTo>
                  <a:lnTo>
                    <a:pt x="1547" y="4925"/>
                  </a:lnTo>
                  <a:cubicBezTo>
                    <a:pt x="1549" y="4918"/>
                    <a:pt x="1556" y="4914"/>
                    <a:pt x="1562" y="4916"/>
                  </a:cubicBezTo>
                  <a:cubicBezTo>
                    <a:pt x="1569" y="4918"/>
                    <a:pt x="1573" y="4925"/>
                    <a:pt x="1571" y="4931"/>
                  </a:cubicBezTo>
                  <a:lnTo>
                    <a:pt x="1553" y="5004"/>
                  </a:lnTo>
                  <a:cubicBezTo>
                    <a:pt x="1551" y="5011"/>
                    <a:pt x="1544" y="5015"/>
                    <a:pt x="1538" y="5013"/>
                  </a:cubicBezTo>
                  <a:cubicBezTo>
                    <a:pt x="1531" y="5011"/>
                    <a:pt x="1527" y="5004"/>
                    <a:pt x="1529" y="4998"/>
                  </a:cubicBezTo>
                  <a:close/>
                  <a:moveTo>
                    <a:pt x="1572" y="4828"/>
                  </a:moveTo>
                  <a:lnTo>
                    <a:pt x="1591" y="4756"/>
                  </a:lnTo>
                  <a:cubicBezTo>
                    <a:pt x="1593" y="4749"/>
                    <a:pt x="1599" y="4745"/>
                    <a:pt x="1606" y="4747"/>
                  </a:cubicBezTo>
                  <a:cubicBezTo>
                    <a:pt x="1613" y="4748"/>
                    <a:pt x="1617" y="4755"/>
                    <a:pt x="1615" y="4762"/>
                  </a:cubicBezTo>
                  <a:lnTo>
                    <a:pt x="1596" y="4835"/>
                  </a:lnTo>
                  <a:cubicBezTo>
                    <a:pt x="1595" y="4841"/>
                    <a:pt x="1588" y="4845"/>
                    <a:pt x="1581" y="4844"/>
                  </a:cubicBezTo>
                  <a:cubicBezTo>
                    <a:pt x="1574" y="4842"/>
                    <a:pt x="1570" y="4835"/>
                    <a:pt x="1572" y="4828"/>
                  </a:cubicBezTo>
                  <a:close/>
                  <a:moveTo>
                    <a:pt x="1616" y="4659"/>
                  </a:moveTo>
                  <a:lnTo>
                    <a:pt x="1635" y="4586"/>
                  </a:lnTo>
                  <a:cubicBezTo>
                    <a:pt x="1636" y="4580"/>
                    <a:pt x="1643" y="4576"/>
                    <a:pt x="1650" y="4577"/>
                  </a:cubicBezTo>
                  <a:cubicBezTo>
                    <a:pt x="1656" y="4579"/>
                    <a:pt x="1660" y="4586"/>
                    <a:pt x="1659" y="4592"/>
                  </a:cubicBezTo>
                  <a:lnTo>
                    <a:pt x="1640" y="4665"/>
                  </a:lnTo>
                  <a:cubicBezTo>
                    <a:pt x="1638" y="4672"/>
                    <a:pt x="1631" y="4676"/>
                    <a:pt x="1625" y="4674"/>
                  </a:cubicBezTo>
                  <a:cubicBezTo>
                    <a:pt x="1618" y="4672"/>
                    <a:pt x="1614" y="4666"/>
                    <a:pt x="1616" y="4659"/>
                  </a:cubicBezTo>
                  <a:close/>
                  <a:moveTo>
                    <a:pt x="1659" y="4489"/>
                  </a:moveTo>
                  <a:lnTo>
                    <a:pt x="1678" y="4417"/>
                  </a:lnTo>
                  <a:cubicBezTo>
                    <a:pt x="1680" y="4410"/>
                    <a:pt x="1687" y="4406"/>
                    <a:pt x="1693" y="4408"/>
                  </a:cubicBezTo>
                  <a:cubicBezTo>
                    <a:pt x="1700" y="4409"/>
                    <a:pt x="1704" y="4416"/>
                    <a:pt x="1702" y="4423"/>
                  </a:cubicBezTo>
                  <a:lnTo>
                    <a:pt x="1684" y="4496"/>
                  </a:lnTo>
                  <a:cubicBezTo>
                    <a:pt x="1682" y="4502"/>
                    <a:pt x="1675" y="4506"/>
                    <a:pt x="1668" y="4505"/>
                  </a:cubicBezTo>
                  <a:cubicBezTo>
                    <a:pt x="1662" y="4503"/>
                    <a:pt x="1658" y="4496"/>
                    <a:pt x="1659" y="4489"/>
                  </a:cubicBezTo>
                  <a:close/>
                  <a:moveTo>
                    <a:pt x="1703" y="4320"/>
                  </a:moveTo>
                  <a:lnTo>
                    <a:pt x="1722" y="4247"/>
                  </a:lnTo>
                  <a:cubicBezTo>
                    <a:pt x="1724" y="4241"/>
                    <a:pt x="1730" y="4237"/>
                    <a:pt x="1737" y="4238"/>
                  </a:cubicBezTo>
                  <a:cubicBezTo>
                    <a:pt x="1744" y="4240"/>
                    <a:pt x="1748" y="4247"/>
                    <a:pt x="1746" y="4254"/>
                  </a:cubicBezTo>
                  <a:lnTo>
                    <a:pt x="1727" y="4326"/>
                  </a:lnTo>
                  <a:cubicBezTo>
                    <a:pt x="1726" y="4333"/>
                    <a:pt x="1719" y="4337"/>
                    <a:pt x="1712" y="4335"/>
                  </a:cubicBezTo>
                  <a:cubicBezTo>
                    <a:pt x="1705" y="4333"/>
                    <a:pt x="1701" y="4327"/>
                    <a:pt x="1703" y="4320"/>
                  </a:cubicBezTo>
                  <a:close/>
                  <a:moveTo>
                    <a:pt x="1747" y="4150"/>
                  </a:moveTo>
                  <a:lnTo>
                    <a:pt x="1765" y="4078"/>
                  </a:lnTo>
                  <a:cubicBezTo>
                    <a:pt x="1767" y="4071"/>
                    <a:pt x="1774" y="4067"/>
                    <a:pt x="1781" y="4069"/>
                  </a:cubicBezTo>
                  <a:cubicBezTo>
                    <a:pt x="1787" y="4071"/>
                    <a:pt x="1791" y="4077"/>
                    <a:pt x="1790" y="4084"/>
                  </a:cubicBezTo>
                  <a:lnTo>
                    <a:pt x="1771" y="4157"/>
                  </a:lnTo>
                  <a:cubicBezTo>
                    <a:pt x="1769" y="4163"/>
                    <a:pt x="1762" y="4167"/>
                    <a:pt x="1756" y="4166"/>
                  </a:cubicBezTo>
                  <a:cubicBezTo>
                    <a:pt x="1749" y="4164"/>
                    <a:pt x="1745" y="4157"/>
                    <a:pt x="1747" y="4150"/>
                  </a:cubicBezTo>
                  <a:close/>
                  <a:moveTo>
                    <a:pt x="1790" y="3981"/>
                  </a:moveTo>
                  <a:lnTo>
                    <a:pt x="1809" y="3908"/>
                  </a:lnTo>
                  <a:cubicBezTo>
                    <a:pt x="1811" y="3902"/>
                    <a:pt x="1818" y="3898"/>
                    <a:pt x="1824" y="3899"/>
                  </a:cubicBezTo>
                  <a:cubicBezTo>
                    <a:pt x="1831" y="3901"/>
                    <a:pt x="1835" y="3908"/>
                    <a:pt x="1833" y="3915"/>
                  </a:cubicBezTo>
                  <a:lnTo>
                    <a:pt x="1815" y="3987"/>
                  </a:lnTo>
                  <a:cubicBezTo>
                    <a:pt x="1813" y="3994"/>
                    <a:pt x="1806" y="3998"/>
                    <a:pt x="1799" y="3996"/>
                  </a:cubicBezTo>
                  <a:cubicBezTo>
                    <a:pt x="1793" y="3994"/>
                    <a:pt x="1789" y="3988"/>
                    <a:pt x="1790" y="3981"/>
                  </a:cubicBezTo>
                  <a:close/>
                  <a:moveTo>
                    <a:pt x="1834" y="3811"/>
                  </a:moveTo>
                  <a:lnTo>
                    <a:pt x="1853" y="3739"/>
                  </a:lnTo>
                  <a:cubicBezTo>
                    <a:pt x="1854" y="3732"/>
                    <a:pt x="1861" y="3728"/>
                    <a:pt x="1868" y="3730"/>
                  </a:cubicBezTo>
                  <a:cubicBezTo>
                    <a:pt x="1875" y="3732"/>
                    <a:pt x="1879" y="3738"/>
                    <a:pt x="1877" y="3745"/>
                  </a:cubicBezTo>
                  <a:lnTo>
                    <a:pt x="1858" y="3818"/>
                  </a:lnTo>
                  <a:cubicBezTo>
                    <a:pt x="1856" y="3824"/>
                    <a:pt x="1850" y="3828"/>
                    <a:pt x="1843" y="3827"/>
                  </a:cubicBezTo>
                  <a:cubicBezTo>
                    <a:pt x="1836" y="3825"/>
                    <a:pt x="1832" y="3818"/>
                    <a:pt x="1834" y="3811"/>
                  </a:cubicBezTo>
                  <a:close/>
                  <a:moveTo>
                    <a:pt x="1878" y="3642"/>
                  </a:moveTo>
                  <a:lnTo>
                    <a:pt x="1896" y="3569"/>
                  </a:lnTo>
                  <a:cubicBezTo>
                    <a:pt x="1898" y="3563"/>
                    <a:pt x="1905" y="3559"/>
                    <a:pt x="1912" y="3560"/>
                  </a:cubicBezTo>
                  <a:cubicBezTo>
                    <a:pt x="1918" y="3562"/>
                    <a:pt x="1922" y="3569"/>
                    <a:pt x="1921" y="3576"/>
                  </a:cubicBezTo>
                  <a:lnTo>
                    <a:pt x="1902" y="3648"/>
                  </a:lnTo>
                  <a:cubicBezTo>
                    <a:pt x="1900" y="3655"/>
                    <a:pt x="1893" y="3659"/>
                    <a:pt x="1887" y="3657"/>
                  </a:cubicBezTo>
                  <a:cubicBezTo>
                    <a:pt x="1880" y="3656"/>
                    <a:pt x="1876" y="3649"/>
                    <a:pt x="1878" y="3642"/>
                  </a:cubicBezTo>
                  <a:close/>
                  <a:moveTo>
                    <a:pt x="1921" y="3473"/>
                  </a:moveTo>
                  <a:lnTo>
                    <a:pt x="1940" y="3400"/>
                  </a:lnTo>
                  <a:cubicBezTo>
                    <a:pt x="1942" y="3393"/>
                    <a:pt x="1949" y="3389"/>
                    <a:pt x="1955" y="3391"/>
                  </a:cubicBezTo>
                  <a:cubicBezTo>
                    <a:pt x="1962" y="3393"/>
                    <a:pt x="1966" y="3399"/>
                    <a:pt x="1964" y="3406"/>
                  </a:cubicBezTo>
                  <a:lnTo>
                    <a:pt x="1945" y="3479"/>
                  </a:lnTo>
                  <a:cubicBezTo>
                    <a:pt x="1944" y="3485"/>
                    <a:pt x="1937" y="3489"/>
                    <a:pt x="1930" y="3488"/>
                  </a:cubicBezTo>
                  <a:cubicBezTo>
                    <a:pt x="1924" y="3486"/>
                    <a:pt x="1920" y="3479"/>
                    <a:pt x="1921" y="3473"/>
                  </a:cubicBezTo>
                  <a:close/>
                  <a:moveTo>
                    <a:pt x="1965" y="3303"/>
                  </a:moveTo>
                  <a:lnTo>
                    <a:pt x="1984" y="3230"/>
                  </a:lnTo>
                  <a:cubicBezTo>
                    <a:pt x="1985" y="3224"/>
                    <a:pt x="1992" y="3220"/>
                    <a:pt x="1999" y="3221"/>
                  </a:cubicBezTo>
                  <a:cubicBezTo>
                    <a:pt x="2006" y="3223"/>
                    <a:pt x="2010" y="3230"/>
                    <a:pt x="2008" y="3237"/>
                  </a:cubicBezTo>
                  <a:lnTo>
                    <a:pt x="1989" y="3309"/>
                  </a:lnTo>
                  <a:cubicBezTo>
                    <a:pt x="1987" y="3316"/>
                    <a:pt x="1981" y="3320"/>
                    <a:pt x="1974" y="3318"/>
                  </a:cubicBezTo>
                  <a:cubicBezTo>
                    <a:pt x="1967" y="3317"/>
                    <a:pt x="1963" y="3310"/>
                    <a:pt x="1965" y="3303"/>
                  </a:cubicBezTo>
                  <a:close/>
                  <a:moveTo>
                    <a:pt x="2009" y="3134"/>
                  </a:moveTo>
                  <a:lnTo>
                    <a:pt x="2027" y="3061"/>
                  </a:lnTo>
                  <a:cubicBezTo>
                    <a:pt x="2029" y="3054"/>
                    <a:pt x="2036" y="3050"/>
                    <a:pt x="2042" y="3052"/>
                  </a:cubicBezTo>
                  <a:cubicBezTo>
                    <a:pt x="2049" y="3054"/>
                    <a:pt x="2053" y="3061"/>
                    <a:pt x="2051" y="3067"/>
                  </a:cubicBezTo>
                  <a:lnTo>
                    <a:pt x="2033" y="3140"/>
                  </a:lnTo>
                  <a:cubicBezTo>
                    <a:pt x="2031" y="3147"/>
                    <a:pt x="2024" y="3151"/>
                    <a:pt x="2018" y="3149"/>
                  </a:cubicBezTo>
                  <a:cubicBezTo>
                    <a:pt x="2011" y="3147"/>
                    <a:pt x="2007" y="3140"/>
                    <a:pt x="2009" y="3134"/>
                  </a:cubicBezTo>
                  <a:close/>
                  <a:moveTo>
                    <a:pt x="2052" y="2964"/>
                  </a:moveTo>
                  <a:lnTo>
                    <a:pt x="2071" y="2891"/>
                  </a:lnTo>
                  <a:cubicBezTo>
                    <a:pt x="2073" y="2885"/>
                    <a:pt x="2079" y="2881"/>
                    <a:pt x="2086" y="2883"/>
                  </a:cubicBezTo>
                  <a:cubicBezTo>
                    <a:pt x="2093" y="2884"/>
                    <a:pt x="2097" y="2891"/>
                    <a:pt x="2095" y="2898"/>
                  </a:cubicBezTo>
                  <a:lnTo>
                    <a:pt x="2076" y="2970"/>
                  </a:lnTo>
                  <a:cubicBezTo>
                    <a:pt x="2075" y="2977"/>
                    <a:pt x="2068" y="2981"/>
                    <a:pt x="2061" y="2979"/>
                  </a:cubicBezTo>
                  <a:cubicBezTo>
                    <a:pt x="2054" y="2978"/>
                    <a:pt x="2050" y="2971"/>
                    <a:pt x="2052" y="2964"/>
                  </a:cubicBezTo>
                  <a:close/>
                  <a:moveTo>
                    <a:pt x="2096" y="2795"/>
                  </a:moveTo>
                  <a:lnTo>
                    <a:pt x="2115" y="2722"/>
                  </a:lnTo>
                  <a:cubicBezTo>
                    <a:pt x="2116" y="2715"/>
                    <a:pt x="2123" y="2711"/>
                    <a:pt x="2130" y="2713"/>
                  </a:cubicBezTo>
                  <a:cubicBezTo>
                    <a:pt x="2136" y="2715"/>
                    <a:pt x="2140" y="2722"/>
                    <a:pt x="2139" y="2728"/>
                  </a:cubicBezTo>
                  <a:lnTo>
                    <a:pt x="2120" y="2801"/>
                  </a:lnTo>
                  <a:cubicBezTo>
                    <a:pt x="2118" y="2808"/>
                    <a:pt x="2111" y="2812"/>
                    <a:pt x="2105" y="2810"/>
                  </a:cubicBezTo>
                  <a:cubicBezTo>
                    <a:pt x="2098" y="2808"/>
                    <a:pt x="2094" y="2801"/>
                    <a:pt x="2096" y="2795"/>
                  </a:cubicBezTo>
                  <a:close/>
                  <a:moveTo>
                    <a:pt x="2139" y="2625"/>
                  </a:moveTo>
                  <a:lnTo>
                    <a:pt x="2158" y="2553"/>
                  </a:lnTo>
                  <a:cubicBezTo>
                    <a:pt x="2160" y="2546"/>
                    <a:pt x="2167" y="2542"/>
                    <a:pt x="2173" y="2544"/>
                  </a:cubicBezTo>
                  <a:cubicBezTo>
                    <a:pt x="2180" y="2545"/>
                    <a:pt x="2184" y="2552"/>
                    <a:pt x="2182" y="2559"/>
                  </a:cubicBezTo>
                  <a:lnTo>
                    <a:pt x="2164" y="2631"/>
                  </a:lnTo>
                  <a:cubicBezTo>
                    <a:pt x="2162" y="2638"/>
                    <a:pt x="2155" y="2642"/>
                    <a:pt x="2148" y="2640"/>
                  </a:cubicBezTo>
                  <a:cubicBezTo>
                    <a:pt x="2142" y="2639"/>
                    <a:pt x="2138" y="2632"/>
                    <a:pt x="2139" y="2625"/>
                  </a:cubicBezTo>
                  <a:close/>
                  <a:moveTo>
                    <a:pt x="2183" y="2456"/>
                  </a:moveTo>
                  <a:lnTo>
                    <a:pt x="2202" y="2383"/>
                  </a:lnTo>
                  <a:cubicBezTo>
                    <a:pt x="2204" y="2376"/>
                    <a:pt x="2210" y="2372"/>
                    <a:pt x="2217" y="2374"/>
                  </a:cubicBezTo>
                  <a:cubicBezTo>
                    <a:pt x="2224" y="2376"/>
                    <a:pt x="2228" y="2383"/>
                    <a:pt x="2226" y="2389"/>
                  </a:cubicBezTo>
                  <a:lnTo>
                    <a:pt x="2207" y="2462"/>
                  </a:lnTo>
                  <a:cubicBezTo>
                    <a:pt x="2206" y="2469"/>
                    <a:pt x="2199" y="2473"/>
                    <a:pt x="2192" y="2471"/>
                  </a:cubicBezTo>
                  <a:cubicBezTo>
                    <a:pt x="2185" y="2469"/>
                    <a:pt x="2181" y="2462"/>
                    <a:pt x="2183" y="2456"/>
                  </a:cubicBezTo>
                  <a:close/>
                  <a:moveTo>
                    <a:pt x="2227" y="2286"/>
                  </a:moveTo>
                  <a:lnTo>
                    <a:pt x="2245" y="2214"/>
                  </a:lnTo>
                  <a:cubicBezTo>
                    <a:pt x="2247" y="2207"/>
                    <a:pt x="2254" y="2203"/>
                    <a:pt x="2261" y="2205"/>
                  </a:cubicBezTo>
                  <a:cubicBezTo>
                    <a:pt x="2267" y="2206"/>
                    <a:pt x="2271" y="2213"/>
                    <a:pt x="2270" y="2220"/>
                  </a:cubicBezTo>
                  <a:lnTo>
                    <a:pt x="2251" y="2292"/>
                  </a:lnTo>
                  <a:cubicBezTo>
                    <a:pt x="2249" y="2299"/>
                    <a:pt x="2242" y="2303"/>
                    <a:pt x="2236" y="2301"/>
                  </a:cubicBezTo>
                  <a:cubicBezTo>
                    <a:pt x="2229" y="2300"/>
                    <a:pt x="2225" y="2293"/>
                    <a:pt x="2227" y="2286"/>
                  </a:cubicBezTo>
                  <a:close/>
                  <a:moveTo>
                    <a:pt x="2270" y="2117"/>
                  </a:moveTo>
                  <a:lnTo>
                    <a:pt x="2289" y="2044"/>
                  </a:lnTo>
                  <a:cubicBezTo>
                    <a:pt x="2291" y="2037"/>
                    <a:pt x="2298" y="2033"/>
                    <a:pt x="2304" y="2035"/>
                  </a:cubicBezTo>
                  <a:cubicBezTo>
                    <a:pt x="2311" y="2037"/>
                    <a:pt x="2315" y="2044"/>
                    <a:pt x="2313" y="2050"/>
                  </a:cubicBezTo>
                  <a:lnTo>
                    <a:pt x="2295" y="2123"/>
                  </a:lnTo>
                  <a:cubicBezTo>
                    <a:pt x="2293" y="2130"/>
                    <a:pt x="2286" y="2134"/>
                    <a:pt x="2279" y="2132"/>
                  </a:cubicBezTo>
                  <a:cubicBezTo>
                    <a:pt x="2273" y="2130"/>
                    <a:pt x="2269" y="2123"/>
                    <a:pt x="2270" y="2117"/>
                  </a:cubicBezTo>
                  <a:close/>
                  <a:moveTo>
                    <a:pt x="2314" y="1947"/>
                  </a:moveTo>
                  <a:lnTo>
                    <a:pt x="2333" y="1875"/>
                  </a:lnTo>
                  <a:cubicBezTo>
                    <a:pt x="2334" y="1868"/>
                    <a:pt x="2341" y="1864"/>
                    <a:pt x="2348" y="1866"/>
                  </a:cubicBezTo>
                  <a:cubicBezTo>
                    <a:pt x="2355" y="1867"/>
                    <a:pt x="2359" y="1874"/>
                    <a:pt x="2357" y="1881"/>
                  </a:cubicBezTo>
                  <a:lnTo>
                    <a:pt x="2338" y="1954"/>
                  </a:lnTo>
                  <a:cubicBezTo>
                    <a:pt x="2336" y="1960"/>
                    <a:pt x="2330" y="1964"/>
                    <a:pt x="2323" y="1963"/>
                  </a:cubicBezTo>
                  <a:cubicBezTo>
                    <a:pt x="2316" y="1961"/>
                    <a:pt x="2312" y="1954"/>
                    <a:pt x="2314" y="1947"/>
                  </a:cubicBezTo>
                  <a:close/>
                  <a:moveTo>
                    <a:pt x="2358" y="1778"/>
                  </a:moveTo>
                  <a:lnTo>
                    <a:pt x="2376" y="1705"/>
                  </a:lnTo>
                  <a:cubicBezTo>
                    <a:pt x="2378" y="1699"/>
                    <a:pt x="2385" y="1694"/>
                    <a:pt x="2392" y="1696"/>
                  </a:cubicBezTo>
                  <a:cubicBezTo>
                    <a:pt x="2398" y="1698"/>
                    <a:pt x="2402" y="1705"/>
                    <a:pt x="2401" y="1711"/>
                  </a:cubicBezTo>
                  <a:lnTo>
                    <a:pt x="2382" y="1784"/>
                  </a:lnTo>
                  <a:cubicBezTo>
                    <a:pt x="2380" y="1791"/>
                    <a:pt x="2373" y="1795"/>
                    <a:pt x="2367" y="1793"/>
                  </a:cubicBezTo>
                  <a:cubicBezTo>
                    <a:pt x="2360" y="1791"/>
                    <a:pt x="2356" y="1785"/>
                    <a:pt x="2358" y="1778"/>
                  </a:cubicBezTo>
                  <a:close/>
                  <a:moveTo>
                    <a:pt x="2401" y="1608"/>
                  </a:moveTo>
                  <a:lnTo>
                    <a:pt x="2420" y="1536"/>
                  </a:lnTo>
                  <a:cubicBezTo>
                    <a:pt x="2422" y="1529"/>
                    <a:pt x="2429" y="1525"/>
                    <a:pt x="2435" y="1527"/>
                  </a:cubicBezTo>
                  <a:cubicBezTo>
                    <a:pt x="2442" y="1528"/>
                    <a:pt x="2446" y="1535"/>
                    <a:pt x="2444" y="1542"/>
                  </a:cubicBezTo>
                  <a:lnTo>
                    <a:pt x="2425" y="1615"/>
                  </a:lnTo>
                  <a:cubicBezTo>
                    <a:pt x="2424" y="1621"/>
                    <a:pt x="2417" y="1625"/>
                    <a:pt x="2410" y="1624"/>
                  </a:cubicBezTo>
                  <a:cubicBezTo>
                    <a:pt x="2404" y="1622"/>
                    <a:pt x="2400" y="1615"/>
                    <a:pt x="2401" y="1608"/>
                  </a:cubicBezTo>
                  <a:close/>
                  <a:moveTo>
                    <a:pt x="2445" y="1439"/>
                  </a:moveTo>
                  <a:lnTo>
                    <a:pt x="2464" y="1366"/>
                  </a:lnTo>
                  <a:cubicBezTo>
                    <a:pt x="2465" y="1360"/>
                    <a:pt x="2472" y="1356"/>
                    <a:pt x="2479" y="1357"/>
                  </a:cubicBezTo>
                  <a:cubicBezTo>
                    <a:pt x="2486" y="1359"/>
                    <a:pt x="2490" y="1366"/>
                    <a:pt x="2488" y="1372"/>
                  </a:cubicBezTo>
                  <a:lnTo>
                    <a:pt x="2469" y="1445"/>
                  </a:lnTo>
                  <a:cubicBezTo>
                    <a:pt x="2467" y="1452"/>
                    <a:pt x="2461" y="1456"/>
                    <a:pt x="2454" y="1454"/>
                  </a:cubicBezTo>
                  <a:cubicBezTo>
                    <a:pt x="2447" y="1452"/>
                    <a:pt x="2443" y="1446"/>
                    <a:pt x="2445" y="1439"/>
                  </a:cubicBezTo>
                  <a:close/>
                  <a:moveTo>
                    <a:pt x="2489" y="1269"/>
                  </a:moveTo>
                  <a:lnTo>
                    <a:pt x="2507" y="1197"/>
                  </a:lnTo>
                  <a:cubicBezTo>
                    <a:pt x="2509" y="1190"/>
                    <a:pt x="2516" y="1186"/>
                    <a:pt x="2522" y="1188"/>
                  </a:cubicBezTo>
                  <a:cubicBezTo>
                    <a:pt x="2529" y="1190"/>
                    <a:pt x="2533" y="1196"/>
                    <a:pt x="2531" y="1203"/>
                  </a:cubicBezTo>
                  <a:lnTo>
                    <a:pt x="2513" y="1276"/>
                  </a:lnTo>
                  <a:cubicBezTo>
                    <a:pt x="2511" y="1282"/>
                    <a:pt x="2504" y="1286"/>
                    <a:pt x="2498" y="1285"/>
                  </a:cubicBezTo>
                  <a:cubicBezTo>
                    <a:pt x="2491" y="1283"/>
                    <a:pt x="2487" y="1276"/>
                    <a:pt x="2489" y="1269"/>
                  </a:cubicBezTo>
                  <a:close/>
                  <a:moveTo>
                    <a:pt x="2532" y="1100"/>
                  </a:moveTo>
                  <a:lnTo>
                    <a:pt x="2551" y="1027"/>
                  </a:lnTo>
                  <a:cubicBezTo>
                    <a:pt x="2553" y="1021"/>
                    <a:pt x="2559" y="1017"/>
                    <a:pt x="2566" y="1018"/>
                  </a:cubicBezTo>
                  <a:cubicBezTo>
                    <a:pt x="2573" y="1020"/>
                    <a:pt x="2577" y="1027"/>
                    <a:pt x="2575" y="1034"/>
                  </a:cubicBezTo>
                  <a:lnTo>
                    <a:pt x="2556" y="1106"/>
                  </a:lnTo>
                  <a:cubicBezTo>
                    <a:pt x="2555" y="1113"/>
                    <a:pt x="2548" y="1117"/>
                    <a:pt x="2541" y="1115"/>
                  </a:cubicBezTo>
                  <a:cubicBezTo>
                    <a:pt x="2534" y="1113"/>
                    <a:pt x="2530" y="1107"/>
                    <a:pt x="2532" y="1100"/>
                  </a:cubicBezTo>
                  <a:close/>
                  <a:moveTo>
                    <a:pt x="2576" y="930"/>
                  </a:moveTo>
                  <a:lnTo>
                    <a:pt x="2595" y="858"/>
                  </a:lnTo>
                  <a:cubicBezTo>
                    <a:pt x="2596" y="851"/>
                    <a:pt x="2603" y="847"/>
                    <a:pt x="2610" y="849"/>
                  </a:cubicBezTo>
                  <a:cubicBezTo>
                    <a:pt x="2616" y="851"/>
                    <a:pt x="2620" y="857"/>
                    <a:pt x="2619" y="864"/>
                  </a:cubicBezTo>
                  <a:lnTo>
                    <a:pt x="2600" y="937"/>
                  </a:lnTo>
                  <a:cubicBezTo>
                    <a:pt x="2598" y="943"/>
                    <a:pt x="2591" y="947"/>
                    <a:pt x="2585" y="946"/>
                  </a:cubicBezTo>
                  <a:cubicBezTo>
                    <a:pt x="2578" y="944"/>
                    <a:pt x="2574" y="937"/>
                    <a:pt x="2576" y="930"/>
                  </a:cubicBezTo>
                  <a:close/>
                  <a:moveTo>
                    <a:pt x="2619" y="761"/>
                  </a:moveTo>
                  <a:lnTo>
                    <a:pt x="2638" y="688"/>
                  </a:lnTo>
                  <a:cubicBezTo>
                    <a:pt x="2640" y="682"/>
                    <a:pt x="2647" y="678"/>
                    <a:pt x="2653" y="679"/>
                  </a:cubicBezTo>
                  <a:cubicBezTo>
                    <a:pt x="2660" y="681"/>
                    <a:pt x="2664" y="688"/>
                    <a:pt x="2662" y="695"/>
                  </a:cubicBezTo>
                  <a:lnTo>
                    <a:pt x="2644" y="767"/>
                  </a:lnTo>
                  <a:cubicBezTo>
                    <a:pt x="2642" y="774"/>
                    <a:pt x="2635" y="778"/>
                    <a:pt x="2628" y="776"/>
                  </a:cubicBezTo>
                  <a:cubicBezTo>
                    <a:pt x="2622" y="774"/>
                    <a:pt x="2618" y="768"/>
                    <a:pt x="2619" y="761"/>
                  </a:cubicBezTo>
                  <a:close/>
                  <a:moveTo>
                    <a:pt x="2663" y="592"/>
                  </a:moveTo>
                  <a:lnTo>
                    <a:pt x="2682" y="519"/>
                  </a:lnTo>
                  <a:cubicBezTo>
                    <a:pt x="2684" y="512"/>
                    <a:pt x="2690" y="508"/>
                    <a:pt x="2697" y="510"/>
                  </a:cubicBezTo>
                  <a:cubicBezTo>
                    <a:pt x="2704" y="512"/>
                    <a:pt x="2708" y="518"/>
                    <a:pt x="2706" y="525"/>
                  </a:cubicBezTo>
                  <a:lnTo>
                    <a:pt x="2687" y="598"/>
                  </a:lnTo>
                  <a:cubicBezTo>
                    <a:pt x="2686" y="604"/>
                    <a:pt x="2679" y="608"/>
                    <a:pt x="2672" y="607"/>
                  </a:cubicBezTo>
                  <a:cubicBezTo>
                    <a:pt x="2665" y="605"/>
                    <a:pt x="2661" y="598"/>
                    <a:pt x="2663" y="592"/>
                  </a:cubicBezTo>
                  <a:close/>
                  <a:moveTo>
                    <a:pt x="2707" y="422"/>
                  </a:moveTo>
                  <a:lnTo>
                    <a:pt x="2725" y="349"/>
                  </a:lnTo>
                  <a:cubicBezTo>
                    <a:pt x="2727" y="343"/>
                    <a:pt x="2734" y="339"/>
                    <a:pt x="2741" y="340"/>
                  </a:cubicBezTo>
                  <a:cubicBezTo>
                    <a:pt x="2747" y="342"/>
                    <a:pt x="2751" y="349"/>
                    <a:pt x="2750" y="356"/>
                  </a:cubicBezTo>
                  <a:lnTo>
                    <a:pt x="2731" y="428"/>
                  </a:lnTo>
                  <a:cubicBezTo>
                    <a:pt x="2729" y="435"/>
                    <a:pt x="2722" y="439"/>
                    <a:pt x="2716" y="437"/>
                  </a:cubicBezTo>
                  <a:cubicBezTo>
                    <a:pt x="2709" y="436"/>
                    <a:pt x="2705" y="429"/>
                    <a:pt x="2707" y="422"/>
                  </a:cubicBezTo>
                  <a:close/>
                  <a:moveTo>
                    <a:pt x="2750" y="253"/>
                  </a:moveTo>
                  <a:lnTo>
                    <a:pt x="2769" y="180"/>
                  </a:lnTo>
                  <a:cubicBezTo>
                    <a:pt x="2771" y="173"/>
                    <a:pt x="2778" y="169"/>
                    <a:pt x="2784" y="171"/>
                  </a:cubicBezTo>
                  <a:cubicBezTo>
                    <a:pt x="2791" y="173"/>
                    <a:pt x="2795" y="179"/>
                    <a:pt x="2793" y="186"/>
                  </a:cubicBezTo>
                  <a:lnTo>
                    <a:pt x="2775" y="259"/>
                  </a:lnTo>
                  <a:cubicBezTo>
                    <a:pt x="2773" y="265"/>
                    <a:pt x="2766" y="270"/>
                    <a:pt x="2759" y="268"/>
                  </a:cubicBezTo>
                  <a:cubicBezTo>
                    <a:pt x="2753" y="266"/>
                    <a:pt x="2749" y="259"/>
                    <a:pt x="2750" y="253"/>
                  </a:cubicBezTo>
                  <a:close/>
                  <a:moveTo>
                    <a:pt x="2794" y="83"/>
                  </a:moveTo>
                  <a:lnTo>
                    <a:pt x="2813" y="10"/>
                  </a:lnTo>
                  <a:cubicBezTo>
                    <a:pt x="2814" y="4"/>
                    <a:pt x="2821" y="0"/>
                    <a:pt x="2828" y="1"/>
                  </a:cubicBezTo>
                  <a:cubicBezTo>
                    <a:pt x="2835" y="3"/>
                    <a:pt x="2839" y="10"/>
                    <a:pt x="2837" y="17"/>
                  </a:cubicBezTo>
                  <a:lnTo>
                    <a:pt x="2818" y="89"/>
                  </a:lnTo>
                  <a:cubicBezTo>
                    <a:pt x="2816" y="96"/>
                    <a:pt x="2810" y="100"/>
                    <a:pt x="2803" y="98"/>
                  </a:cubicBezTo>
                  <a:cubicBezTo>
                    <a:pt x="2796" y="97"/>
                    <a:pt x="2792" y="90"/>
                    <a:pt x="2794" y="83"/>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1" name="Freeform 57">
              <a:extLst>
                <a:ext uri="{FF2B5EF4-FFF2-40B4-BE49-F238E27FC236}">
                  <a16:creationId xmlns:a16="http://schemas.microsoft.com/office/drawing/2014/main" id="{6A338154-79AB-4E78-B022-8EA38DE10FC9}"/>
                </a:ext>
              </a:extLst>
            </p:cNvPr>
            <p:cNvSpPr>
              <a:spLocks noEditPoints="1"/>
            </p:cNvSpPr>
            <p:nvPr/>
          </p:nvSpPr>
          <p:spPr bwMode="auto">
            <a:xfrm>
              <a:off x="2927" y="1100"/>
              <a:ext cx="1293" cy="285"/>
            </a:xfrm>
            <a:custGeom>
              <a:avLst/>
              <a:gdLst>
                <a:gd name="T0" fmla="*/ 261 w 16064"/>
                <a:gd name="T1" fmla="*/ 3161 h 3211"/>
                <a:gd name="T2" fmla="*/ 526 w 16064"/>
                <a:gd name="T3" fmla="*/ 3083 h 3211"/>
                <a:gd name="T4" fmla="*/ 703 w 16064"/>
                <a:gd name="T5" fmla="*/ 3073 h 3211"/>
                <a:gd name="T6" fmla="*/ 1115 w 16064"/>
                <a:gd name="T7" fmla="*/ 2966 h 3211"/>
                <a:gd name="T8" fmla="*/ 1203 w 16064"/>
                <a:gd name="T9" fmla="*/ 2961 h 3211"/>
                <a:gd name="T10" fmla="*/ 1644 w 16064"/>
                <a:gd name="T11" fmla="*/ 2874 h 3211"/>
                <a:gd name="T12" fmla="*/ 1728 w 16064"/>
                <a:gd name="T13" fmla="*/ 2844 h 3211"/>
                <a:gd name="T14" fmla="*/ 2149 w 16064"/>
                <a:gd name="T15" fmla="*/ 2786 h 3211"/>
                <a:gd name="T16" fmla="*/ 2414 w 16064"/>
                <a:gd name="T17" fmla="*/ 2708 h 3211"/>
                <a:gd name="T18" fmla="*/ 2591 w 16064"/>
                <a:gd name="T19" fmla="*/ 2699 h 3211"/>
                <a:gd name="T20" fmla="*/ 3003 w 16064"/>
                <a:gd name="T21" fmla="*/ 2591 h 3211"/>
                <a:gd name="T22" fmla="*/ 3091 w 16064"/>
                <a:gd name="T23" fmla="*/ 2587 h 3211"/>
                <a:gd name="T24" fmla="*/ 3532 w 16064"/>
                <a:gd name="T25" fmla="*/ 2499 h 3211"/>
                <a:gd name="T26" fmla="*/ 3616 w 16064"/>
                <a:gd name="T27" fmla="*/ 2470 h 3211"/>
                <a:gd name="T28" fmla="*/ 4037 w 16064"/>
                <a:gd name="T29" fmla="*/ 2411 h 3211"/>
                <a:gd name="T30" fmla="*/ 4302 w 16064"/>
                <a:gd name="T31" fmla="*/ 2333 h 3211"/>
                <a:gd name="T32" fmla="*/ 4479 w 16064"/>
                <a:gd name="T33" fmla="*/ 2324 h 3211"/>
                <a:gd name="T34" fmla="*/ 4891 w 16064"/>
                <a:gd name="T35" fmla="*/ 2217 h 3211"/>
                <a:gd name="T36" fmla="*/ 4979 w 16064"/>
                <a:gd name="T37" fmla="*/ 2212 h 3211"/>
                <a:gd name="T38" fmla="*/ 5420 w 16064"/>
                <a:gd name="T39" fmla="*/ 2124 h 3211"/>
                <a:gd name="T40" fmla="*/ 5504 w 16064"/>
                <a:gd name="T41" fmla="*/ 2095 h 3211"/>
                <a:gd name="T42" fmla="*/ 5926 w 16064"/>
                <a:gd name="T43" fmla="*/ 2037 h 3211"/>
                <a:gd name="T44" fmla="*/ 6190 w 16064"/>
                <a:gd name="T45" fmla="*/ 1959 h 3211"/>
                <a:gd name="T46" fmla="*/ 6367 w 16064"/>
                <a:gd name="T47" fmla="*/ 1949 h 3211"/>
                <a:gd name="T48" fmla="*/ 6779 w 16064"/>
                <a:gd name="T49" fmla="*/ 1842 h 3211"/>
                <a:gd name="T50" fmla="*/ 6867 w 16064"/>
                <a:gd name="T51" fmla="*/ 1837 h 3211"/>
                <a:gd name="T52" fmla="*/ 7309 w 16064"/>
                <a:gd name="T53" fmla="*/ 1749 h 3211"/>
                <a:gd name="T54" fmla="*/ 7392 w 16064"/>
                <a:gd name="T55" fmla="*/ 1720 h 3211"/>
                <a:gd name="T56" fmla="*/ 7814 w 16064"/>
                <a:gd name="T57" fmla="*/ 1662 h 3211"/>
                <a:gd name="T58" fmla="*/ 8079 w 16064"/>
                <a:gd name="T59" fmla="*/ 1584 h 3211"/>
                <a:gd name="T60" fmla="*/ 8255 w 16064"/>
                <a:gd name="T61" fmla="*/ 1574 h 3211"/>
                <a:gd name="T62" fmla="*/ 8667 w 16064"/>
                <a:gd name="T63" fmla="*/ 1467 h 3211"/>
                <a:gd name="T64" fmla="*/ 8755 w 16064"/>
                <a:gd name="T65" fmla="*/ 1462 h 3211"/>
                <a:gd name="T66" fmla="*/ 9197 w 16064"/>
                <a:gd name="T67" fmla="*/ 1375 h 3211"/>
                <a:gd name="T68" fmla="*/ 9280 w 16064"/>
                <a:gd name="T69" fmla="*/ 1345 h 3211"/>
                <a:gd name="T70" fmla="*/ 9702 w 16064"/>
                <a:gd name="T71" fmla="*/ 1287 h 3211"/>
                <a:gd name="T72" fmla="*/ 9967 w 16064"/>
                <a:gd name="T73" fmla="*/ 1209 h 3211"/>
                <a:gd name="T74" fmla="*/ 10143 w 16064"/>
                <a:gd name="T75" fmla="*/ 1199 h 3211"/>
                <a:gd name="T76" fmla="*/ 10555 w 16064"/>
                <a:gd name="T77" fmla="*/ 1092 h 3211"/>
                <a:gd name="T78" fmla="*/ 10644 w 16064"/>
                <a:gd name="T79" fmla="*/ 1087 h 3211"/>
                <a:gd name="T80" fmla="*/ 11085 w 16064"/>
                <a:gd name="T81" fmla="*/ 1000 h 3211"/>
                <a:gd name="T82" fmla="*/ 11168 w 16064"/>
                <a:gd name="T83" fmla="*/ 970 h 3211"/>
                <a:gd name="T84" fmla="*/ 11590 w 16064"/>
                <a:gd name="T85" fmla="*/ 912 h 3211"/>
                <a:gd name="T86" fmla="*/ 11855 w 16064"/>
                <a:gd name="T87" fmla="*/ 834 h 3211"/>
                <a:gd name="T88" fmla="*/ 12031 w 16064"/>
                <a:gd name="T89" fmla="*/ 825 h 3211"/>
                <a:gd name="T90" fmla="*/ 12443 w 16064"/>
                <a:gd name="T91" fmla="*/ 717 h 3211"/>
                <a:gd name="T92" fmla="*/ 12532 w 16064"/>
                <a:gd name="T93" fmla="*/ 713 h 3211"/>
                <a:gd name="T94" fmla="*/ 12973 w 16064"/>
                <a:gd name="T95" fmla="*/ 625 h 3211"/>
                <a:gd name="T96" fmla="*/ 13056 w 16064"/>
                <a:gd name="T97" fmla="*/ 596 h 3211"/>
                <a:gd name="T98" fmla="*/ 13478 w 16064"/>
                <a:gd name="T99" fmla="*/ 537 h 3211"/>
                <a:gd name="T100" fmla="*/ 13743 w 16064"/>
                <a:gd name="T101" fmla="*/ 459 h 3211"/>
                <a:gd name="T102" fmla="*/ 13920 w 16064"/>
                <a:gd name="T103" fmla="*/ 450 h 3211"/>
                <a:gd name="T104" fmla="*/ 14332 w 16064"/>
                <a:gd name="T105" fmla="*/ 343 h 3211"/>
                <a:gd name="T106" fmla="*/ 14420 w 16064"/>
                <a:gd name="T107" fmla="*/ 338 h 3211"/>
                <a:gd name="T108" fmla="*/ 14861 w 16064"/>
                <a:gd name="T109" fmla="*/ 250 h 3211"/>
                <a:gd name="T110" fmla="*/ 14945 w 16064"/>
                <a:gd name="T111" fmla="*/ 221 h 3211"/>
                <a:gd name="T112" fmla="*/ 15366 w 16064"/>
                <a:gd name="T113" fmla="*/ 163 h 3211"/>
                <a:gd name="T114" fmla="*/ 15631 w 16064"/>
                <a:gd name="T115" fmla="*/ 85 h 3211"/>
                <a:gd name="T116" fmla="*/ 15808 w 16064"/>
                <a:gd name="T117" fmla="*/ 75 h 3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6064" h="3211">
                  <a:moveTo>
                    <a:pt x="11" y="3185"/>
                  </a:moveTo>
                  <a:lnTo>
                    <a:pt x="85" y="3171"/>
                  </a:lnTo>
                  <a:cubicBezTo>
                    <a:pt x="91" y="3169"/>
                    <a:pt x="98" y="3174"/>
                    <a:pt x="99" y="3180"/>
                  </a:cubicBezTo>
                  <a:cubicBezTo>
                    <a:pt x="101" y="3187"/>
                    <a:pt x="96" y="3194"/>
                    <a:pt x="89" y="3195"/>
                  </a:cubicBezTo>
                  <a:lnTo>
                    <a:pt x="16" y="3210"/>
                  </a:lnTo>
                  <a:cubicBezTo>
                    <a:pt x="9" y="3211"/>
                    <a:pt x="3" y="3207"/>
                    <a:pt x="1" y="3200"/>
                  </a:cubicBezTo>
                  <a:cubicBezTo>
                    <a:pt x="0" y="3193"/>
                    <a:pt x="4" y="3187"/>
                    <a:pt x="11" y="3185"/>
                  </a:cubicBezTo>
                  <a:close/>
                  <a:moveTo>
                    <a:pt x="183" y="3151"/>
                  </a:moveTo>
                  <a:lnTo>
                    <a:pt x="256" y="3137"/>
                  </a:lnTo>
                  <a:cubicBezTo>
                    <a:pt x="263" y="3135"/>
                    <a:pt x="270" y="3140"/>
                    <a:pt x="271" y="3146"/>
                  </a:cubicBezTo>
                  <a:cubicBezTo>
                    <a:pt x="272" y="3153"/>
                    <a:pt x="268" y="3160"/>
                    <a:pt x="261" y="3161"/>
                  </a:cubicBezTo>
                  <a:lnTo>
                    <a:pt x="188" y="3176"/>
                  </a:lnTo>
                  <a:cubicBezTo>
                    <a:pt x="181" y="3177"/>
                    <a:pt x="174" y="3173"/>
                    <a:pt x="173" y="3166"/>
                  </a:cubicBezTo>
                  <a:cubicBezTo>
                    <a:pt x="172" y="3159"/>
                    <a:pt x="176" y="3152"/>
                    <a:pt x="183" y="3151"/>
                  </a:cubicBezTo>
                  <a:close/>
                  <a:moveTo>
                    <a:pt x="354" y="3117"/>
                  </a:moveTo>
                  <a:lnTo>
                    <a:pt x="428" y="3102"/>
                  </a:lnTo>
                  <a:cubicBezTo>
                    <a:pt x="435" y="3101"/>
                    <a:pt x="441" y="3106"/>
                    <a:pt x="443" y="3112"/>
                  </a:cubicBezTo>
                  <a:cubicBezTo>
                    <a:pt x="444" y="3119"/>
                    <a:pt x="440" y="3126"/>
                    <a:pt x="433" y="3127"/>
                  </a:cubicBezTo>
                  <a:lnTo>
                    <a:pt x="359" y="3142"/>
                  </a:lnTo>
                  <a:cubicBezTo>
                    <a:pt x="352" y="3143"/>
                    <a:pt x="346" y="3139"/>
                    <a:pt x="345" y="3132"/>
                  </a:cubicBezTo>
                  <a:cubicBezTo>
                    <a:pt x="343" y="3125"/>
                    <a:pt x="348" y="3118"/>
                    <a:pt x="354" y="3117"/>
                  </a:cubicBezTo>
                  <a:close/>
                  <a:moveTo>
                    <a:pt x="526" y="3083"/>
                  </a:moveTo>
                  <a:lnTo>
                    <a:pt x="600" y="3068"/>
                  </a:lnTo>
                  <a:cubicBezTo>
                    <a:pt x="606" y="3067"/>
                    <a:pt x="613" y="3071"/>
                    <a:pt x="614" y="3078"/>
                  </a:cubicBezTo>
                  <a:cubicBezTo>
                    <a:pt x="616" y="3085"/>
                    <a:pt x="611" y="3092"/>
                    <a:pt x="604" y="3093"/>
                  </a:cubicBezTo>
                  <a:lnTo>
                    <a:pt x="531" y="3108"/>
                  </a:lnTo>
                  <a:cubicBezTo>
                    <a:pt x="524" y="3109"/>
                    <a:pt x="518" y="3104"/>
                    <a:pt x="516" y="3098"/>
                  </a:cubicBezTo>
                  <a:cubicBezTo>
                    <a:pt x="515" y="3091"/>
                    <a:pt x="519" y="3084"/>
                    <a:pt x="526" y="3083"/>
                  </a:cubicBezTo>
                  <a:close/>
                  <a:moveTo>
                    <a:pt x="698" y="3049"/>
                  </a:moveTo>
                  <a:lnTo>
                    <a:pt x="771" y="3034"/>
                  </a:lnTo>
                  <a:cubicBezTo>
                    <a:pt x="778" y="3033"/>
                    <a:pt x="785" y="3037"/>
                    <a:pt x="786" y="3044"/>
                  </a:cubicBezTo>
                  <a:cubicBezTo>
                    <a:pt x="787" y="3051"/>
                    <a:pt x="783" y="3057"/>
                    <a:pt x="776" y="3059"/>
                  </a:cubicBezTo>
                  <a:lnTo>
                    <a:pt x="703" y="3073"/>
                  </a:lnTo>
                  <a:cubicBezTo>
                    <a:pt x="696" y="3075"/>
                    <a:pt x="689" y="3070"/>
                    <a:pt x="688" y="3064"/>
                  </a:cubicBezTo>
                  <a:cubicBezTo>
                    <a:pt x="686" y="3057"/>
                    <a:pt x="691" y="3050"/>
                    <a:pt x="698" y="3049"/>
                  </a:cubicBezTo>
                  <a:close/>
                  <a:moveTo>
                    <a:pt x="869" y="3015"/>
                  </a:moveTo>
                  <a:lnTo>
                    <a:pt x="943" y="3000"/>
                  </a:lnTo>
                  <a:cubicBezTo>
                    <a:pt x="950" y="2999"/>
                    <a:pt x="956" y="3003"/>
                    <a:pt x="958" y="3010"/>
                  </a:cubicBezTo>
                  <a:cubicBezTo>
                    <a:pt x="959" y="3017"/>
                    <a:pt x="954" y="3023"/>
                    <a:pt x="948" y="3025"/>
                  </a:cubicBezTo>
                  <a:lnTo>
                    <a:pt x="874" y="3039"/>
                  </a:lnTo>
                  <a:cubicBezTo>
                    <a:pt x="867" y="3041"/>
                    <a:pt x="861" y="3036"/>
                    <a:pt x="859" y="3030"/>
                  </a:cubicBezTo>
                  <a:cubicBezTo>
                    <a:pt x="858" y="3023"/>
                    <a:pt x="863" y="3016"/>
                    <a:pt x="869" y="3015"/>
                  </a:cubicBezTo>
                  <a:close/>
                  <a:moveTo>
                    <a:pt x="1041" y="2981"/>
                  </a:moveTo>
                  <a:lnTo>
                    <a:pt x="1115" y="2966"/>
                  </a:lnTo>
                  <a:cubicBezTo>
                    <a:pt x="1121" y="2965"/>
                    <a:pt x="1128" y="2969"/>
                    <a:pt x="1129" y="2976"/>
                  </a:cubicBezTo>
                  <a:cubicBezTo>
                    <a:pt x="1131" y="2983"/>
                    <a:pt x="1126" y="2989"/>
                    <a:pt x="1119" y="2991"/>
                  </a:cubicBezTo>
                  <a:lnTo>
                    <a:pt x="1046" y="3005"/>
                  </a:lnTo>
                  <a:cubicBezTo>
                    <a:pt x="1039" y="3007"/>
                    <a:pt x="1032" y="3002"/>
                    <a:pt x="1031" y="2995"/>
                  </a:cubicBezTo>
                  <a:cubicBezTo>
                    <a:pt x="1030" y="2989"/>
                    <a:pt x="1034" y="2982"/>
                    <a:pt x="1041" y="2981"/>
                  </a:cubicBezTo>
                  <a:close/>
                  <a:moveTo>
                    <a:pt x="1213" y="2947"/>
                  </a:moveTo>
                  <a:lnTo>
                    <a:pt x="1286" y="2932"/>
                  </a:lnTo>
                  <a:cubicBezTo>
                    <a:pt x="1293" y="2931"/>
                    <a:pt x="1300" y="2935"/>
                    <a:pt x="1301" y="2942"/>
                  </a:cubicBezTo>
                  <a:cubicBezTo>
                    <a:pt x="1302" y="2949"/>
                    <a:pt x="1298" y="2955"/>
                    <a:pt x="1291" y="2957"/>
                  </a:cubicBezTo>
                  <a:lnTo>
                    <a:pt x="1217" y="2971"/>
                  </a:lnTo>
                  <a:cubicBezTo>
                    <a:pt x="1211" y="2973"/>
                    <a:pt x="1204" y="2968"/>
                    <a:pt x="1203" y="2961"/>
                  </a:cubicBezTo>
                  <a:cubicBezTo>
                    <a:pt x="1201" y="2955"/>
                    <a:pt x="1206" y="2948"/>
                    <a:pt x="1213" y="2947"/>
                  </a:cubicBezTo>
                  <a:close/>
                  <a:moveTo>
                    <a:pt x="1384" y="2913"/>
                  </a:moveTo>
                  <a:lnTo>
                    <a:pt x="1458" y="2898"/>
                  </a:lnTo>
                  <a:cubicBezTo>
                    <a:pt x="1465" y="2897"/>
                    <a:pt x="1471" y="2901"/>
                    <a:pt x="1472" y="2908"/>
                  </a:cubicBezTo>
                  <a:cubicBezTo>
                    <a:pt x="1474" y="2915"/>
                    <a:pt x="1469" y="2921"/>
                    <a:pt x="1463" y="2923"/>
                  </a:cubicBezTo>
                  <a:lnTo>
                    <a:pt x="1389" y="2937"/>
                  </a:lnTo>
                  <a:cubicBezTo>
                    <a:pt x="1382" y="2938"/>
                    <a:pt x="1376" y="2934"/>
                    <a:pt x="1374" y="2927"/>
                  </a:cubicBezTo>
                  <a:cubicBezTo>
                    <a:pt x="1373" y="2921"/>
                    <a:pt x="1377" y="2914"/>
                    <a:pt x="1384" y="2913"/>
                  </a:cubicBezTo>
                  <a:close/>
                  <a:moveTo>
                    <a:pt x="1556" y="2879"/>
                  </a:moveTo>
                  <a:lnTo>
                    <a:pt x="1629" y="2864"/>
                  </a:lnTo>
                  <a:cubicBezTo>
                    <a:pt x="1636" y="2863"/>
                    <a:pt x="1643" y="2867"/>
                    <a:pt x="1644" y="2874"/>
                  </a:cubicBezTo>
                  <a:cubicBezTo>
                    <a:pt x="1645" y="2881"/>
                    <a:pt x="1641" y="2887"/>
                    <a:pt x="1634" y="2888"/>
                  </a:cubicBezTo>
                  <a:lnTo>
                    <a:pt x="1561" y="2903"/>
                  </a:lnTo>
                  <a:cubicBezTo>
                    <a:pt x="1554" y="2904"/>
                    <a:pt x="1547" y="2900"/>
                    <a:pt x="1546" y="2893"/>
                  </a:cubicBezTo>
                  <a:cubicBezTo>
                    <a:pt x="1545" y="2886"/>
                    <a:pt x="1549" y="2880"/>
                    <a:pt x="1556" y="2879"/>
                  </a:cubicBezTo>
                  <a:close/>
                  <a:moveTo>
                    <a:pt x="1728" y="2844"/>
                  </a:moveTo>
                  <a:lnTo>
                    <a:pt x="1801" y="2830"/>
                  </a:lnTo>
                  <a:cubicBezTo>
                    <a:pt x="1808" y="2829"/>
                    <a:pt x="1814" y="2833"/>
                    <a:pt x="1816" y="2840"/>
                  </a:cubicBezTo>
                  <a:cubicBezTo>
                    <a:pt x="1817" y="2846"/>
                    <a:pt x="1813" y="2853"/>
                    <a:pt x="1806" y="2854"/>
                  </a:cubicBezTo>
                  <a:lnTo>
                    <a:pt x="1732" y="2869"/>
                  </a:lnTo>
                  <a:cubicBezTo>
                    <a:pt x="1726" y="2870"/>
                    <a:pt x="1719" y="2866"/>
                    <a:pt x="1718" y="2859"/>
                  </a:cubicBezTo>
                  <a:cubicBezTo>
                    <a:pt x="1716" y="2852"/>
                    <a:pt x="1721" y="2846"/>
                    <a:pt x="1728" y="2844"/>
                  </a:cubicBezTo>
                  <a:close/>
                  <a:moveTo>
                    <a:pt x="1899" y="2810"/>
                  </a:moveTo>
                  <a:lnTo>
                    <a:pt x="1973" y="2796"/>
                  </a:lnTo>
                  <a:cubicBezTo>
                    <a:pt x="1980" y="2794"/>
                    <a:pt x="1986" y="2799"/>
                    <a:pt x="1987" y="2806"/>
                  </a:cubicBezTo>
                  <a:cubicBezTo>
                    <a:pt x="1989" y="2812"/>
                    <a:pt x="1984" y="2819"/>
                    <a:pt x="1978" y="2820"/>
                  </a:cubicBezTo>
                  <a:lnTo>
                    <a:pt x="1904" y="2835"/>
                  </a:lnTo>
                  <a:cubicBezTo>
                    <a:pt x="1897" y="2836"/>
                    <a:pt x="1891" y="2832"/>
                    <a:pt x="1889" y="2825"/>
                  </a:cubicBezTo>
                  <a:cubicBezTo>
                    <a:pt x="1888" y="2818"/>
                    <a:pt x="1892" y="2812"/>
                    <a:pt x="1899" y="2810"/>
                  </a:cubicBezTo>
                  <a:close/>
                  <a:moveTo>
                    <a:pt x="2071" y="2776"/>
                  </a:moveTo>
                  <a:lnTo>
                    <a:pt x="2144" y="2762"/>
                  </a:lnTo>
                  <a:cubicBezTo>
                    <a:pt x="2151" y="2760"/>
                    <a:pt x="2158" y="2765"/>
                    <a:pt x="2159" y="2772"/>
                  </a:cubicBezTo>
                  <a:cubicBezTo>
                    <a:pt x="2160" y="2778"/>
                    <a:pt x="2156" y="2785"/>
                    <a:pt x="2149" y="2786"/>
                  </a:cubicBezTo>
                  <a:lnTo>
                    <a:pt x="2076" y="2801"/>
                  </a:lnTo>
                  <a:cubicBezTo>
                    <a:pt x="2069" y="2802"/>
                    <a:pt x="2062" y="2798"/>
                    <a:pt x="2061" y="2791"/>
                  </a:cubicBezTo>
                  <a:cubicBezTo>
                    <a:pt x="2060" y="2784"/>
                    <a:pt x="2064" y="2778"/>
                    <a:pt x="2071" y="2776"/>
                  </a:cubicBezTo>
                  <a:close/>
                  <a:moveTo>
                    <a:pt x="2242" y="2742"/>
                  </a:moveTo>
                  <a:lnTo>
                    <a:pt x="2316" y="2728"/>
                  </a:lnTo>
                  <a:cubicBezTo>
                    <a:pt x="2323" y="2726"/>
                    <a:pt x="2329" y="2731"/>
                    <a:pt x="2331" y="2737"/>
                  </a:cubicBezTo>
                  <a:cubicBezTo>
                    <a:pt x="2332" y="2744"/>
                    <a:pt x="2328" y="2751"/>
                    <a:pt x="2321" y="2752"/>
                  </a:cubicBezTo>
                  <a:lnTo>
                    <a:pt x="2247" y="2767"/>
                  </a:lnTo>
                  <a:cubicBezTo>
                    <a:pt x="2241" y="2768"/>
                    <a:pt x="2234" y="2764"/>
                    <a:pt x="2233" y="2757"/>
                  </a:cubicBezTo>
                  <a:cubicBezTo>
                    <a:pt x="2231" y="2750"/>
                    <a:pt x="2236" y="2744"/>
                    <a:pt x="2242" y="2742"/>
                  </a:cubicBezTo>
                  <a:close/>
                  <a:moveTo>
                    <a:pt x="2414" y="2708"/>
                  </a:moveTo>
                  <a:lnTo>
                    <a:pt x="2488" y="2694"/>
                  </a:lnTo>
                  <a:cubicBezTo>
                    <a:pt x="2494" y="2692"/>
                    <a:pt x="2501" y="2697"/>
                    <a:pt x="2502" y="2703"/>
                  </a:cubicBezTo>
                  <a:cubicBezTo>
                    <a:pt x="2504" y="2710"/>
                    <a:pt x="2499" y="2717"/>
                    <a:pt x="2493" y="2718"/>
                  </a:cubicBezTo>
                  <a:lnTo>
                    <a:pt x="2419" y="2733"/>
                  </a:lnTo>
                  <a:cubicBezTo>
                    <a:pt x="2412" y="2734"/>
                    <a:pt x="2406" y="2730"/>
                    <a:pt x="2404" y="2723"/>
                  </a:cubicBezTo>
                  <a:cubicBezTo>
                    <a:pt x="2403" y="2716"/>
                    <a:pt x="2407" y="2710"/>
                    <a:pt x="2414" y="2708"/>
                  </a:cubicBezTo>
                  <a:close/>
                  <a:moveTo>
                    <a:pt x="2586" y="2674"/>
                  </a:moveTo>
                  <a:lnTo>
                    <a:pt x="2659" y="2660"/>
                  </a:lnTo>
                  <a:cubicBezTo>
                    <a:pt x="2666" y="2658"/>
                    <a:pt x="2673" y="2663"/>
                    <a:pt x="2674" y="2669"/>
                  </a:cubicBezTo>
                  <a:cubicBezTo>
                    <a:pt x="2675" y="2676"/>
                    <a:pt x="2671" y="2683"/>
                    <a:pt x="2664" y="2684"/>
                  </a:cubicBezTo>
                  <a:lnTo>
                    <a:pt x="2591" y="2699"/>
                  </a:lnTo>
                  <a:cubicBezTo>
                    <a:pt x="2584" y="2700"/>
                    <a:pt x="2577" y="2696"/>
                    <a:pt x="2576" y="2689"/>
                  </a:cubicBezTo>
                  <a:cubicBezTo>
                    <a:pt x="2575" y="2682"/>
                    <a:pt x="2579" y="2675"/>
                    <a:pt x="2586" y="2674"/>
                  </a:cubicBezTo>
                  <a:close/>
                  <a:moveTo>
                    <a:pt x="2757" y="2640"/>
                  </a:moveTo>
                  <a:lnTo>
                    <a:pt x="2831" y="2625"/>
                  </a:lnTo>
                  <a:cubicBezTo>
                    <a:pt x="2838" y="2624"/>
                    <a:pt x="2844" y="2628"/>
                    <a:pt x="2846" y="2635"/>
                  </a:cubicBezTo>
                  <a:cubicBezTo>
                    <a:pt x="2847" y="2642"/>
                    <a:pt x="2843" y="2649"/>
                    <a:pt x="2836" y="2650"/>
                  </a:cubicBezTo>
                  <a:lnTo>
                    <a:pt x="2762" y="2665"/>
                  </a:lnTo>
                  <a:cubicBezTo>
                    <a:pt x="2756" y="2666"/>
                    <a:pt x="2749" y="2661"/>
                    <a:pt x="2748" y="2655"/>
                  </a:cubicBezTo>
                  <a:cubicBezTo>
                    <a:pt x="2746" y="2648"/>
                    <a:pt x="2751" y="2641"/>
                    <a:pt x="2757" y="2640"/>
                  </a:cubicBezTo>
                  <a:close/>
                  <a:moveTo>
                    <a:pt x="2929" y="2606"/>
                  </a:moveTo>
                  <a:lnTo>
                    <a:pt x="3003" y="2591"/>
                  </a:lnTo>
                  <a:cubicBezTo>
                    <a:pt x="3009" y="2590"/>
                    <a:pt x="3016" y="2594"/>
                    <a:pt x="3017" y="2601"/>
                  </a:cubicBezTo>
                  <a:cubicBezTo>
                    <a:pt x="3019" y="2608"/>
                    <a:pt x="3014" y="2615"/>
                    <a:pt x="3008" y="2616"/>
                  </a:cubicBezTo>
                  <a:lnTo>
                    <a:pt x="2934" y="2630"/>
                  </a:lnTo>
                  <a:cubicBezTo>
                    <a:pt x="2927" y="2632"/>
                    <a:pt x="2921" y="2627"/>
                    <a:pt x="2919" y="2621"/>
                  </a:cubicBezTo>
                  <a:cubicBezTo>
                    <a:pt x="2918" y="2614"/>
                    <a:pt x="2922" y="2607"/>
                    <a:pt x="2929" y="2606"/>
                  </a:cubicBezTo>
                  <a:close/>
                  <a:moveTo>
                    <a:pt x="3101" y="2572"/>
                  </a:moveTo>
                  <a:lnTo>
                    <a:pt x="3174" y="2557"/>
                  </a:lnTo>
                  <a:cubicBezTo>
                    <a:pt x="3181" y="2556"/>
                    <a:pt x="3188" y="2560"/>
                    <a:pt x="3189" y="2567"/>
                  </a:cubicBezTo>
                  <a:cubicBezTo>
                    <a:pt x="3190" y="2574"/>
                    <a:pt x="3186" y="2580"/>
                    <a:pt x="3179" y="2582"/>
                  </a:cubicBezTo>
                  <a:lnTo>
                    <a:pt x="3106" y="2596"/>
                  </a:lnTo>
                  <a:cubicBezTo>
                    <a:pt x="3099" y="2598"/>
                    <a:pt x="3092" y="2593"/>
                    <a:pt x="3091" y="2587"/>
                  </a:cubicBezTo>
                  <a:cubicBezTo>
                    <a:pt x="3090" y="2580"/>
                    <a:pt x="3094" y="2573"/>
                    <a:pt x="3101" y="2572"/>
                  </a:cubicBezTo>
                  <a:close/>
                  <a:moveTo>
                    <a:pt x="3272" y="2538"/>
                  </a:moveTo>
                  <a:lnTo>
                    <a:pt x="3346" y="2523"/>
                  </a:lnTo>
                  <a:cubicBezTo>
                    <a:pt x="3353" y="2522"/>
                    <a:pt x="3359" y="2526"/>
                    <a:pt x="3361" y="2533"/>
                  </a:cubicBezTo>
                  <a:cubicBezTo>
                    <a:pt x="3362" y="2540"/>
                    <a:pt x="3358" y="2546"/>
                    <a:pt x="3351" y="2548"/>
                  </a:cubicBezTo>
                  <a:lnTo>
                    <a:pt x="3277" y="2562"/>
                  </a:lnTo>
                  <a:cubicBezTo>
                    <a:pt x="3270" y="2564"/>
                    <a:pt x="3264" y="2559"/>
                    <a:pt x="3263" y="2553"/>
                  </a:cubicBezTo>
                  <a:cubicBezTo>
                    <a:pt x="3261" y="2546"/>
                    <a:pt x="3266" y="2539"/>
                    <a:pt x="3272" y="2538"/>
                  </a:cubicBezTo>
                  <a:close/>
                  <a:moveTo>
                    <a:pt x="3444" y="2504"/>
                  </a:moveTo>
                  <a:lnTo>
                    <a:pt x="3518" y="2489"/>
                  </a:lnTo>
                  <a:cubicBezTo>
                    <a:pt x="3524" y="2488"/>
                    <a:pt x="3531" y="2492"/>
                    <a:pt x="3532" y="2499"/>
                  </a:cubicBezTo>
                  <a:cubicBezTo>
                    <a:pt x="3534" y="2506"/>
                    <a:pt x="3529" y="2512"/>
                    <a:pt x="3522" y="2514"/>
                  </a:cubicBezTo>
                  <a:lnTo>
                    <a:pt x="3449" y="2528"/>
                  </a:lnTo>
                  <a:cubicBezTo>
                    <a:pt x="3442" y="2530"/>
                    <a:pt x="3436" y="2525"/>
                    <a:pt x="3434" y="2518"/>
                  </a:cubicBezTo>
                  <a:cubicBezTo>
                    <a:pt x="3433" y="2512"/>
                    <a:pt x="3437" y="2505"/>
                    <a:pt x="3444" y="2504"/>
                  </a:cubicBezTo>
                  <a:close/>
                  <a:moveTo>
                    <a:pt x="3616" y="2470"/>
                  </a:moveTo>
                  <a:lnTo>
                    <a:pt x="3689" y="2455"/>
                  </a:lnTo>
                  <a:cubicBezTo>
                    <a:pt x="3696" y="2454"/>
                    <a:pt x="3703" y="2458"/>
                    <a:pt x="3704" y="2465"/>
                  </a:cubicBezTo>
                  <a:cubicBezTo>
                    <a:pt x="3705" y="2472"/>
                    <a:pt x="3701" y="2478"/>
                    <a:pt x="3694" y="2480"/>
                  </a:cubicBezTo>
                  <a:lnTo>
                    <a:pt x="3621" y="2494"/>
                  </a:lnTo>
                  <a:cubicBezTo>
                    <a:pt x="3614" y="2496"/>
                    <a:pt x="3607" y="2491"/>
                    <a:pt x="3606" y="2484"/>
                  </a:cubicBezTo>
                  <a:cubicBezTo>
                    <a:pt x="3605" y="2478"/>
                    <a:pt x="3609" y="2471"/>
                    <a:pt x="3616" y="2470"/>
                  </a:cubicBezTo>
                  <a:close/>
                  <a:moveTo>
                    <a:pt x="3787" y="2436"/>
                  </a:moveTo>
                  <a:lnTo>
                    <a:pt x="3861" y="2421"/>
                  </a:lnTo>
                  <a:cubicBezTo>
                    <a:pt x="3868" y="2420"/>
                    <a:pt x="3874" y="2424"/>
                    <a:pt x="3876" y="2431"/>
                  </a:cubicBezTo>
                  <a:cubicBezTo>
                    <a:pt x="3877" y="2438"/>
                    <a:pt x="3873" y="2444"/>
                    <a:pt x="3866" y="2446"/>
                  </a:cubicBezTo>
                  <a:lnTo>
                    <a:pt x="3792" y="2460"/>
                  </a:lnTo>
                  <a:cubicBezTo>
                    <a:pt x="3785" y="2461"/>
                    <a:pt x="3779" y="2457"/>
                    <a:pt x="3778" y="2450"/>
                  </a:cubicBezTo>
                  <a:cubicBezTo>
                    <a:pt x="3776" y="2444"/>
                    <a:pt x="3781" y="2437"/>
                    <a:pt x="3787" y="2436"/>
                  </a:cubicBezTo>
                  <a:close/>
                  <a:moveTo>
                    <a:pt x="3959" y="2402"/>
                  </a:moveTo>
                  <a:lnTo>
                    <a:pt x="4033" y="2387"/>
                  </a:lnTo>
                  <a:cubicBezTo>
                    <a:pt x="4039" y="2386"/>
                    <a:pt x="4046" y="2390"/>
                    <a:pt x="4047" y="2397"/>
                  </a:cubicBezTo>
                  <a:cubicBezTo>
                    <a:pt x="4049" y="2404"/>
                    <a:pt x="4044" y="2410"/>
                    <a:pt x="4037" y="2411"/>
                  </a:cubicBezTo>
                  <a:lnTo>
                    <a:pt x="3964" y="2426"/>
                  </a:lnTo>
                  <a:cubicBezTo>
                    <a:pt x="3957" y="2427"/>
                    <a:pt x="3951" y="2423"/>
                    <a:pt x="3949" y="2416"/>
                  </a:cubicBezTo>
                  <a:cubicBezTo>
                    <a:pt x="3948" y="2409"/>
                    <a:pt x="3952" y="2403"/>
                    <a:pt x="3959" y="2402"/>
                  </a:cubicBezTo>
                  <a:close/>
                  <a:moveTo>
                    <a:pt x="4131" y="2367"/>
                  </a:moveTo>
                  <a:lnTo>
                    <a:pt x="4204" y="2353"/>
                  </a:lnTo>
                  <a:cubicBezTo>
                    <a:pt x="4211" y="2351"/>
                    <a:pt x="4218" y="2356"/>
                    <a:pt x="4219" y="2363"/>
                  </a:cubicBezTo>
                  <a:cubicBezTo>
                    <a:pt x="4220" y="2369"/>
                    <a:pt x="4216" y="2376"/>
                    <a:pt x="4209" y="2377"/>
                  </a:cubicBezTo>
                  <a:lnTo>
                    <a:pt x="4136" y="2392"/>
                  </a:lnTo>
                  <a:cubicBezTo>
                    <a:pt x="4129" y="2393"/>
                    <a:pt x="4122" y="2389"/>
                    <a:pt x="4121" y="2382"/>
                  </a:cubicBezTo>
                  <a:cubicBezTo>
                    <a:pt x="4119" y="2375"/>
                    <a:pt x="4124" y="2369"/>
                    <a:pt x="4131" y="2367"/>
                  </a:cubicBezTo>
                  <a:close/>
                  <a:moveTo>
                    <a:pt x="4302" y="2333"/>
                  </a:moveTo>
                  <a:lnTo>
                    <a:pt x="4376" y="2319"/>
                  </a:lnTo>
                  <a:cubicBezTo>
                    <a:pt x="4383" y="2317"/>
                    <a:pt x="4389" y="2322"/>
                    <a:pt x="4391" y="2329"/>
                  </a:cubicBezTo>
                  <a:cubicBezTo>
                    <a:pt x="4392" y="2335"/>
                    <a:pt x="4387" y="2342"/>
                    <a:pt x="4381" y="2343"/>
                  </a:cubicBezTo>
                  <a:lnTo>
                    <a:pt x="4307" y="2358"/>
                  </a:lnTo>
                  <a:cubicBezTo>
                    <a:pt x="4300" y="2359"/>
                    <a:pt x="4294" y="2355"/>
                    <a:pt x="4292" y="2348"/>
                  </a:cubicBezTo>
                  <a:cubicBezTo>
                    <a:pt x="4291" y="2341"/>
                    <a:pt x="4296" y="2335"/>
                    <a:pt x="4302" y="2333"/>
                  </a:cubicBezTo>
                  <a:close/>
                  <a:moveTo>
                    <a:pt x="4474" y="2299"/>
                  </a:moveTo>
                  <a:lnTo>
                    <a:pt x="4548" y="2285"/>
                  </a:lnTo>
                  <a:cubicBezTo>
                    <a:pt x="4554" y="2283"/>
                    <a:pt x="4561" y="2288"/>
                    <a:pt x="4562" y="2295"/>
                  </a:cubicBezTo>
                  <a:cubicBezTo>
                    <a:pt x="4564" y="2301"/>
                    <a:pt x="4559" y="2308"/>
                    <a:pt x="4552" y="2309"/>
                  </a:cubicBezTo>
                  <a:lnTo>
                    <a:pt x="4479" y="2324"/>
                  </a:lnTo>
                  <a:cubicBezTo>
                    <a:pt x="4472" y="2325"/>
                    <a:pt x="4465" y="2321"/>
                    <a:pt x="4464" y="2314"/>
                  </a:cubicBezTo>
                  <a:cubicBezTo>
                    <a:pt x="4463" y="2307"/>
                    <a:pt x="4467" y="2301"/>
                    <a:pt x="4474" y="2299"/>
                  </a:cubicBezTo>
                  <a:close/>
                  <a:moveTo>
                    <a:pt x="4646" y="2265"/>
                  </a:moveTo>
                  <a:lnTo>
                    <a:pt x="4719" y="2251"/>
                  </a:lnTo>
                  <a:cubicBezTo>
                    <a:pt x="4726" y="2249"/>
                    <a:pt x="4733" y="2254"/>
                    <a:pt x="4734" y="2260"/>
                  </a:cubicBezTo>
                  <a:cubicBezTo>
                    <a:pt x="4735" y="2267"/>
                    <a:pt x="4731" y="2274"/>
                    <a:pt x="4724" y="2275"/>
                  </a:cubicBezTo>
                  <a:lnTo>
                    <a:pt x="4650" y="2290"/>
                  </a:lnTo>
                  <a:cubicBezTo>
                    <a:pt x="4644" y="2291"/>
                    <a:pt x="4637" y="2287"/>
                    <a:pt x="4636" y="2280"/>
                  </a:cubicBezTo>
                  <a:cubicBezTo>
                    <a:pt x="4634" y="2273"/>
                    <a:pt x="4639" y="2267"/>
                    <a:pt x="4646" y="2265"/>
                  </a:cubicBezTo>
                  <a:close/>
                  <a:moveTo>
                    <a:pt x="4817" y="2231"/>
                  </a:moveTo>
                  <a:lnTo>
                    <a:pt x="4891" y="2217"/>
                  </a:lnTo>
                  <a:cubicBezTo>
                    <a:pt x="4898" y="2215"/>
                    <a:pt x="4904" y="2220"/>
                    <a:pt x="4906" y="2226"/>
                  </a:cubicBezTo>
                  <a:cubicBezTo>
                    <a:pt x="4907" y="2233"/>
                    <a:pt x="4902" y="2240"/>
                    <a:pt x="4896" y="2241"/>
                  </a:cubicBezTo>
                  <a:lnTo>
                    <a:pt x="4822" y="2256"/>
                  </a:lnTo>
                  <a:cubicBezTo>
                    <a:pt x="4815" y="2257"/>
                    <a:pt x="4809" y="2253"/>
                    <a:pt x="4807" y="2246"/>
                  </a:cubicBezTo>
                  <a:cubicBezTo>
                    <a:pt x="4806" y="2239"/>
                    <a:pt x="4810" y="2232"/>
                    <a:pt x="4817" y="2231"/>
                  </a:cubicBezTo>
                  <a:close/>
                  <a:moveTo>
                    <a:pt x="4989" y="2197"/>
                  </a:moveTo>
                  <a:lnTo>
                    <a:pt x="5062" y="2182"/>
                  </a:lnTo>
                  <a:cubicBezTo>
                    <a:pt x="5069" y="2181"/>
                    <a:pt x="5076" y="2186"/>
                    <a:pt x="5077" y="2192"/>
                  </a:cubicBezTo>
                  <a:cubicBezTo>
                    <a:pt x="5078" y="2199"/>
                    <a:pt x="5074" y="2206"/>
                    <a:pt x="5067" y="2207"/>
                  </a:cubicBezTo>
                  <a:lnTo>
                    <a:pt x="4994" y="2222"/>
                  </a:lnTo>
                  <a:cubicBezTo>
                    <a:pt x="4987" y="2223"/>
                    <a:pt x="4980" y="2219"/>
                    <a:pt x="4979" y="2212"/>
                  </a:cubicBezTo>
                  <a:cubicBezTo>
                    <a:pt x="4978" y="2205"/>
                    <a:pt x="4982" y="2198"/>
                    <a:pt x="4989" y="2197"/>
                  </a:cubicBezTo>
                  <a:close/>
                  <a:moveTo>
                    <a:pt x="5161" y="2163"/>
                  </a:moveTo>
                  <a:lnTo>
                    <a:pt x="5234" y="2148"/>
                  </a:lnTo>
                  <a:cubicBezTo>
                    <a:pt x="5241" y="2147"/>
                    <a:pt x="5247" y="2151"/>
                    <a:pt x="5249" y="2158"/>
                  </a:cubicBezTo>
                  <a:cubicBezTo>
                    <a:pt x="5250" y="2165"/>
                    <a:pt x="5246" y="2172"/>
                    <a:pt x="5239" y="2173"/>
                  </a:cubicBezTo>
                  <a:lnTo>
                    <a:pt x="5165" y="2188"/>
                  </a:lnTo>
                  <a:cubicBezTo>
                    <a:pt x="5159" y="2189"/>
                    <a:pt x="5152" y="2184"/>
                    <a:pt x="5151" y="2178"/>
                  </a:cubicBezTo>
                  <a:cubicBezTo>
                    <a:pt x="5149" y="2171"/>
                    <a:pt x="5154" y="2164"/>
                    <a:pt x="5161" y="2163"/>
                  </a:cubicBezTo>
                  <a:close/>
                  <a:moveTo>
                    <a:pt x="5332" y="2129"/>
                  </a:moveTo>
                  <a:lnTo>
                    <a:pt x="5406" y="2114"/>
                  </a:lnTo>
                  <a:cubicBezTo>
                    <a:pt x="5413" y="2113"/>
                    <a:pt x="5419" y="2117"/>
                    <a:pt x="5420" y="2124"/>
                  </a:cubicBezTo>
                  <a:cubicBezTo>
                    <a:pt x="5422" y="2131"/>
                    <a:pt x="5417" y="2138"/>
                    <a:pt x="5411" y="2139"/>
                  </a:cubicBezTo>
                  <a:lnTo>
                    <a:pt x="5337" y="2153"/>
                  </a:lnTo>
                  <a:cubicBezTo>
                    <a:pt x="5330" y="2155"/>
                    <a:pt x="5324" y="2150"/>
                    <a:pt x="5322" y="2144"/>
                  </a:cubicBezTo>
                  <a:cubicBezTo>
                    <a:pt x="5321" y="2137"/>
                    <a:pt x="5325" y="2130"/>
                    <a:pt x="5332" y="2129"/>
                  </a:cubicBezTo>
                  <a:close/>
                  <a:moveTo>
                    <a:pt x="5504" y="2095"/>
                  </a:moveTo>
                  <a:lnTo>
                    <a:pt x="5577" y="2080"/>
                  </a:lnTo>
                  <a:cubicBezTo>
                    <a:pt x="5584" y="2079"/>
                    <a:pt x="5591" y="2083"/>
                    <a:pt x="5592" y="2090"/>
                  </a:cubicBezTo>
                  <a:cubicBezTo>
                    <a:pt x="5593" y="2097"/>
                    <a:pt x="5589" y="2103"/>
                    <a:pt x="5582" y="2105"/>
                  </a:cubicBezTo>
                  <a:lnTo>
                    <a:pt x="5509" y="2119"/>
                  </a:lnTo>
                  <a:cubicBezTo>
                    <a:pt x="5502" y="2121"/>
                    <a:pt x="5495" y="2116"/>
                    <a:pt x="5494" y="2110"/>
                  </a:cubicBezTo>
                  <a:cubicBezTo>
                    <a:pt x="5493" y="2103"/>
                    <a:pt x="5497" y="2096"/>
                    <a:pt x="5504" y="2095"/>
                  </a:cubicBezTo>
                  <a:close/>
                  <a:moveTo>
                    <a:pt x="5675" y="2061"/>
                  </a:moveTo>
                  <a:lnTo>
                    <a:pt x="5749" y="2046"/>
                  </a:lnTo>
                  <a:cubicBezTo>
                    <a:pt x="5756" y="2045"/>
                    <a:pt x="5762" y="2049"/>
                    <a:pt x="5764" y="2056"/>
                  </a:cubicBezTo>
                  <a:cubicBezTo>
                    <a:pt x="5765" y="2063"/>
                    <a:pt x="5761" y="2069"/>
                    <a:pt x="5754" y="2071"/>
                  </a:cubicBezTo>
                  <a:lnTo>
                    <a:pt x="5680" y="2085"/>
                  </a:lnTo>
                  <a:cubicBezTo>
                    <a:pt x="5674" y="2087"/>
                    <a:pt x="5667" y="2082"/>
                    <a:pt x="5666" y="2075"/>
                  </a:cubicBezTo>
                  <a:cubicBezTo>
                    <a:pt x="5664" y="2069"/>
                    <a:pt x="5669" y="2062"/>
                    <a:pt x="5675" y="2061"/>
                  </a:cubicBezTo>
                  <a:close/>
                  <a:moveTo>
                    <a:pt x="5847" y="2027"/>
                  </a:moveTo>
                  <a:lnTo>
                    <a:pt x="5921" y="2012"/>
                  </a:lnTo>
                  <a:cubicBezTo>
                    <a:pt x="5927" y="2011"/>
                    <a:pt x="5934" y="2015"/>
                    <a:pt x="5935" y="2022"/>
                  </a:cubicBezTo>
                  <a:cubicBezTo>
                    <a:pt x="5937" y="2029"/>
                    <a:pt x="5932" y="2035"/>
                    <a:pt x="5926" y="2037"/>
                  </a:cubicBezTo>
                  <a:lnTo>
                    <a:pt x="5852" y="2051"/>
                  </a:lnTo>
                  <a:cubicBezTo>
                    <a:pt x="5845" y="2053"/>
                    <a:pt x="5839" y="2048"/>
                    <a:pt x="5837" y="2041"/>
                  </a:cubicBezTo>
                  <a:cubicBezTo>
                    <a:pt x="5836" y="2035"/>
                    <a:pt x="5840" y="2028"/>
                    <a:pt x="5847" y="2027"/>
                  </a:cubicBezTo>
                  <a:close/>
                  <a:moveTo>
                    <a:pt x="6019" y="1993"/>
                  </a:moveTo>
                  <a:lnTo>
                    <a:pt x="6092" y="1978"/>
                  </a:lnTo>
                  <a:cubicBezTo>
                    <a:pt x="6099" y="1977"/>
                    <a:pt x="6106" y="1981"/>
                    <a:pt x="6107" y="1988"/>
                  </a:cubicBezTo>
                  <a:cubicBezTo>
                    <a:pt x="6108" y="1995"/>
                    <a:pt x="6104" y="2001"/>
                    <a:pt x="6097" y="2003"/>
                  </a:cubicBezTo>
                  <a:lnTo>
                    <a:pt x="6024" y="2017"/>
                  </a:lnTo>
                  <a:cubicBezTo>
                    <a:pt x="6017" y="2018"/>
                    <a:pt x="6010" y="2014"/>
                    <a:pt x="6009" y="2007"/>
                  </a:cubicBezTo>
                  <a:cubicBezTo>
                    <a:pt x="6008" y="2001"/>
                    <a:pt x="6012" y="1994"/>
                    <a:pt x="6019" y="1993"/>
                  </a:cubicBezTo>
                  <a:close/>
                  <a:moveTo>
                    <a:pt x="6190" y="1959"/>
                  </a:moveTo>
                  <a:lnTo>
                    <a:pt x="6264" y="1944"/>
                  </a:lnTo>
                  <a:cubicBezTo>
                    <a:pt x="6271" y="1943"/>
                    <a:pt x="6277" y="1947"/>
                    <a:pt x="6279" y="1954"/>
                  </a:cubicBezTo>
                  <a:cubicBezTo>
                    <a:pt x="6280" y="1961"/>
                    <a:pt x="6276" y="1967"/>
                    <a:pt x="6269" y="1968"/>
                  </a:cubicBezTo>
                  <a:lnTo>
                    <a:pt x="6195" y="1983"/>
                  </a:lnTo>
                  <a:cubicBezTo>
                    <a:pt x="6189" y="1984"/>
                    <a:pt x="6182" y="1980"/>
                    <a:pt x="6181" y="1973"/>
                  </a:cubicBezTo>
                  <a:cubicBezTo>
                    <a:pt x="6179" y="1966"/>
                    <a:pt x="6184" y="1960"/>
                    <a:pt x="6190" y="1959"/>
                  </a:cubicBezTo>
                  <a:close/>
                  <a:moveTo>
                    <a:pt x="6362" y="1924"/>
                  </a:moveTo>
                  <a:lnTo>
                    <a:pt x="6436" y="1910"/>
                  </a:lnTo>
                  <a:cubicBezTo>
                    <a:pt x="6442" y="1909"/>
                    <a:pt x="6449" y="1913"/>
                    <a:pt x="6450" y="1920"/>
                  </a:cubicBezTo>
                  <a:cubicBezTo>
                    <a:pt x="6452" y="1926"/>
                    <a:pt x="6447" y="1933"/>
                    <a:pt x="6441" y="1934"/>
                  </a:cubicBezTo>
                  <a:lnTo>
                    <a:pt x="6367" y="1949"/>
                  </a:lnTo>
                  <a:cubicBezTo>
                    <a:pt x="6360" y="1950"/>
                    <a:pt x="6354" y="1946"/>
                    <a:pt x="6352" y="1939"/>
                  </a:cubicBezTo>
                  <a:cubicBezTo>
                    <a:pt x="6351" y="1932"/>
                    <a:pt x="6355" y="1926"/>
                    <a:pt x="6362" y="1924"/>
                  </a:cubicBezTo>
                  <a:close/>
                  <a:moveTo>
                    <a:pt x="6534" y="1890"/>
                  </a:moveTo>
                  <a:lnTo>
                    <a:pt x="6607" y="1876"/>
                  </a:lnTo>
                  <a:cubicBezTo>
                    <a:pt x="6614" y="1874"/>
                    <a:pt x="6621" y="1879"/>
                    <a:pt x="6622" y="1886"/>
                  </a:cubicBezTo>
                  <a:cubicBezTo>
                    <a:pt x="6623" y="1892"/>
                    <a:pt x="6619" y="1899"/>
                    <a:pt x="6612" y="1900"/>
                  </a:cubicBezTo>
                  <a:lnTo>
                    <a:pt x="6539" y="1915"/>
                  </a:lnTo>
                  <a:cubicBezTo>
                    <a:pt x="6532" y="1916"/>
                    <a:pt x="6525" y="1912"/>
                    <a:pt x="6524" y="1905"/>
                  </a:cubicBezTo>
                  <a:cubicBezTo>
                    <a:pt x="6523" y="1898"/>
                    <a:pt x="6527" y="1892"/>
                    <a:pt x="6534" y="1890"/>
                  </a:cubicBezTo>
                  <a:close/>
                  <a:moveTo>
                    <a:pt x="6705" y="1856"/>
                  </a:moveTo>
                  <a:lnTo>
                    <a:pt x="6779" y="1842"/>
                  </a:lnTo>
                  <a:cubicBezTo>
                    <a:pt x="6786" y="1840"/>
                    <a:pt x="6792" y="1845"/>
                    <a:pt x="6794" y="1852"/>
                  </a:cubicBezTo>
                  <a:cubicBezTo>
                    <a:pt x="6795" y="1858"/>
                    <a:pt x="6791" y="1865"/>
                    <a:pt x="6784" y="1866"/>
                  </a:cubicBezTo>
                  <a:lnTo>
                    <a:pt x="6710" y="1881"/>
                  </a:lnTo>
                  <a:cubicBezTo>
                    <a:pt x="6703" y="1882"/>
                    <a:pt x="6697" y="1878"/>
                    <a:pt x="6696" y="1871"/>
                  </a:cubicBezTo>
                  <a:cubicBezTo>
                    <a:pt x="6694" y="1864"/>
                    <a:pt x="6699" y="1858"/>
                    <a:pt x="6705" y="1856"/>
                  </a:cubicBezTo>
                  <a:close/>
                  <a:moveTo>
                    <a:pt x="6877" y="1822"/>
                  </a:moveTo>
                  <a:lnTo>
                    <a:pt x="6951" y="1808"/>
                  </a:lnTo>
                  <a:cubicBezTo>
                    <a:pt x="6957" y="1806"/>
                    <a:pt x="6964" y="1811"/>
                    <a:pt x="6965" y="1817"/>
                  </a:cubicBezTo>
                  <a:cubicBezTo>
                    <a:pt x="6967" y="1824"/>
                    <a:pt x="6962" y="1831"/>
                    <a:pt x="6955" y="1832"/>
                  </a:cubicBezTo>
                  <a:lnTo>
                    <a:pt x="6882" y="1847"/>
                  </a:lnTo>
                  <a:cubicBezTo>
                    <a:pt x="6875" y="1848"/>
                    <a:pt x="6869" y="1844"/>
                    <a:pt x="6867" y="1837"/>
                  </a:cubicBezTo>
                  <a:cubicBezTo>
                    <a:pt x="6866" y="1830"/>
                    <a:pt x="6870" y="1824"/>
                    <a:pt x="6877" y="1822"/>
                  </a:cubicBezTo>
                  <a:close/>
                  <a:moveTo>
                    <a:pt x="7049" y="1788"/>
                  </a:moveTo>
                  <a:lnTo>
                    <a:pt x="7122" y="1774"/>
                  </a:lnTo>
                  <a:cubicBezTo>
                    <a:pt x="7129" y="1772"/>
                    <a:pt x="7136" y="1777"/>
                    <a:pt x="7137" y="1783"/>
                  </a:cubicBezTo>
                  <a:cubicBezTo>
                    <a:pt x="7138" y="1790"/>
                    <a:pt x="7134" y="1797"/>
                    <a:pt x="7127" y="1798"/>
                  </a:cubicBezTo>
                  <a:lnTo>
                    <a:pt x="7054" y="1813"/>
                  </a:lnTo>
                  <a:cubicBezTo>
                    <a:pt x="7047" y="1814"/>
                    <a:pt x="7040" y="1810"/>
                    <a:pt x="7039" y="1803"/>
                  </a:cubicBezTo>
                  <a:cubicBezTo>
                    <a:pt x="7038" y="1796"/>
                    <a:pt x="7042" y="1790"/>
                    <a:pt x="7049" y="1788"/>
                  </a:cubicBezTo>
                  <a:close/>
                  <a:moveTo>
                    <a:pt x="7220" y="1754"/>
                  </a:moveTo>
                  <a:lnTo>
                    <a:pt x="7294" y="1740"/>
                  </a:lnTo>
                  <a:cubicBezTo>
                    <a:pt x="7301" y="1738"/>
                    <a:pt x="7307" y="1743"/>
                    <a:pt x="7309" y="1749"/>
                  </a:cubicBezTo>
                  <a:cubicBezTo>
                    <a:pt x="7310" y="1756"/>
                    <a:pt x="7306" y="1763"/>
                    <a:pt x="7299" y="1764"/>
                  </a:cubicBezTo>
                  <a:lnTo>
                    <a:pt x="7225" y="1779"/>
                  </a:lnTo>
                  <a:cubicBezTo>
                    <a:pt x="7218" y="1780"/>
                    <a:pt x="7212" y="1776"/>
                    <a:pt x="7211" y="1769"/>
                  </a:cubicBezTo>
                  <a:cubicBezTo>
                    <a:pt x="7209" y="1762"/>
                    <a:pt x="7214" y="1755"/>
                    <a:pt x="7220" y="1754"/>
                  </a:cubicBezTo>
                  <a:close/>
                  <a:moveTo>
                    <a:pt x="7392" y="1720"/>
                  </a:moveTo>
                  <a:lnTo>
                    <a:pt x="7466" y="1705"/>
                  </a:lnTo>
                  <a:cubicBezTo>
                    <a:pt x="7472" y="1704"/>
                    <a:pt x="7479" y="1708"/>
                    <a:pt x="7480" y="1715"/>
                  </a:cubicBezTo>
                  <a:cubicBezTo>
                    <a:pt x="7482" y="1722"/>
                    <a:pt x="7477" y="1729"/>
                    <a:pt x="7470" y="1730"/>
                  </a:cubicBezTo>
                  <a:lnTo>
                    <a:pt x="7397" y="1745"/>
                  </a:lnTo>
                  <a:cubicBezTo>
                    <a:pt x="7390" y="1746"/>
                    <a:pt x="7384" y="1742"/>
                    <a:pt x="7382" y="1735"/>
                  </a:cubicBezTo>
                  <a:cubicBezTo>
                    <a:pt x="7381" y="1728"/>
                    <a:pt x="7385" y="1721"/>
                    <a:pt x="7392" y="1720"/>
                  </a:cubicBezTo>
                  <a:close/>
                  <a:moveTo>
                    <a:pt x="7564" y="1686"/>
                  </a:moveTo>
                  <a:lnTo>
                    <a:pt x="7637" y="1671"/>
                  </a:lnTo>
                  <a:cubicBezTo>
                    <a:pt x="7644" y="1670"/>
                    <a:pt x="7651" y="1674"/>
                    <a:pt x="7652" y="1681"/>
                  </a:cubicBezTo>
                  <a:cubicBezTo>
                    <a:pt x="7653" y="1688"/>
                    <a:pt x="7649" y="1695"/>
                    <a:pt x="7642" y="1696"/>
                  </a:cubicBezTo>
                  <a:lnTo>
                    <a:pt x="7569" y="1710"/>
                  </a:lnTo>
                  <a:cubicBezTo>
                    <a:pt x="7562" y="1712"/>
                    <a:pt x="7555" y="1707"/>
                    <a:pt x="7554" y="1701"/>
                  </a:cubicBezTo>
                  <a:cubicBezTo>
                    <a:pt x="7552" y="1694"/>
                    <a:pt x="7557" y="1687"/>
                    <a:pt x="7564" y="1686"/>
                  </a:cubicBezTo>
                  <a:close/>
                  <a:moveTo>
                    <a:pt x="7735" y="1652"/>
                  </a:moveTo>
                  <a:lnTo>
                    <a:pt x="7809" y="1637"/>
                  </a:lnTo>
                  <a:cubicBezTo>
                    <a:pt x="7816" y="1636"/>
                    <a:pt x="7822" y="1640"/>
                    <a:pt x="7824" y="1647"/>
                  </a:cubicBezTo>
                  <a:cubicBezTo>
                    <a:pt x="7825" y="1654"/>
                    <a:pt x="7821" y="1660"/>
                    <a:pt x="7814" y="1662"/>
                  </a:cubicBezTo>
                  <a:lnTo>
                    <a:pt x="7740" y="1676"/>
                  </a:lnTo>
                  <a:cubicBezTo>
                    <a:pt x="7733" y="1678"/>
                    <a:pt x="7727" y="1673"/>
                    <a:pt x="7725" y="1667"/>
                  </a:cubicBezTo>
                  <a:cubicBezTo>
                    <a:pt x="7724" y="1660"/>
                    <a:pt x="7729" y="1653"/>
                    <a:pt x="7735" y="1652"/>
                  </a:cubicBezTo>
                  <a:close/>
                  <a:moveTo>
                    <a:pt x="7907" y="1618"/>
                  </a:moveTo>
                  <a:lnTo>
                    <a:pt x="7981" y="1603"/>
                  </a:lnTo>
                  <a:cubicBezTo>
                    <a:pt x="7987" y="1602"/>
                    <a:pt x="7994" y="1606"/>
                    <a:pt x="7995" y="1613"/>
                  </a:cubicBezTo>
                  <a:cubicBezTo>
                    <a:pt x="7997" y="1620"/>
                    <a:pt x="7992" y="1626"/>
                    <a:pt x="7985" y="1628"/>
                  </a:cubicBezTo>
                  <a:lnTo>
                    <a:pt x="7912" y="1642"/>
                  </a:lnTo>
                  <a:cubicBezTo>
                    <a:pt x="7905" y="1644"/>
                    <a:pt x="7898" y="1639"/>
                    <a:pt x="7897" y="1633"/>
                  </a:cubicBezTo>
                  <a:cubicBezTo>
                    <a:pt x="7896" y="1626"/>
                    <a:pt x="7900" y="1619"/>
                    <a:pt x="7907" y="1618"/>
                  </a:cubicBezTo>
                  <a:close/>
                  <a:moveTo>
                    <a:pt x="8079" y="1584"/>
                  </a:moveTo>
                  <a:lnTo>
                    <a:pt x="8152" y="1569"/>
                  </a:lnTo>
                  <a:cubicBezTo>
                    <a:pt x="8159" y="1568"/>
                    <a:pt x="8166" y="1572"/>
                    <a:pt x="8167" y="1579"/>
                  </a:cubicBezTo>
                  <a:cubicBezTo>
                    <a:pt x="8168" y="1586"/>
                    <a:pt x="8164" y="1592"/>
                    <a:pt x="8157" y="1594"/>
                  </a:cubicBezTo>
                  <a:lnTo>
                    <a:pt x="8083" y="1608"/>
                  </a:lnTo>
                  <a:cubicBezTo>
                    <a:pt x="8077" y="1610"/>
                    <a:pt x="8070" y="1605"/>
                    <a:pt x="8069" y="1598"/>
                  </a:cubicBezTo>
                  <a:cubicBezTo>
                    <a:pt x="8067" y="1592"/>
                    <a:pt x="8072" y="1585"/>
                    <a:pt x="8079" y="1584"/>
                  </a:cubicBezTo>
                  <a:close/>
                  <a:moveTo>
                    <a:pt x="8250" y="1550"/>
                  </a:moveTo>
                  <a:lnTo>
                    <a:pt x="8324" y="1535"/>
                  </a:lnTo>
                  <a:cubicBezTo>
                    <a:pt x="8331" y="1534"/>
                    <a:pt x="8337" y="1538"/>
                    <a:pt x="8339" y="1545"/>
                  </a:cubicBezTo>
                  <a:cubicBezTo>
                    <a:pt x="8340" y="1552"/>
                    <a:pt x="8335" y="1558"/>
                    <a:pt x="8329" y="1560"/>
                  </a:cubicBezTo>
                  <a:lnTo>
                    <a:pt x="8255" y="1574"/>
                  </a:lnTo>
                  <a:cubicBezTo>
                    <a:pt x="8248" y="1576"/>
                    <a:pt x="8242" y="1571"/>
                    <a:pt x="8240" y="1564"/>
                  </a:cubicBezTo>
                  <a:cubicBezTo>
                    <a:pt x="8239" y="1558"/>
                    <a:pt x="8243" y="1551"/>
                    <a:pt x="8250" y="1550"/>
                  </a:cubicBezTo>
                  <a:close/>
                  <a:moveTo>
                    <a:pt x="8422" y="1516"/>
                  </a:moveTo>
                  <a:lnTo>
                    <a:pt x="8495" y="1501"/>
                  </a:lnTo>
                  <a:cubicBezTo>
                    <a:pt x="8502" y="1500"/>
                    <a:pt x="8509" y="1504"/>
                    <a:pt x="8510" y="1511"/>
                  </a:cubicBezTo>
                  <a:cubicBezTo>
                    <a:pt x="8512" y="1518"/>
                    <a:pt x="8507" y="1524"/>
                    <a:pt x="8500" y="1526"/>
                  </a:cubicBezTo>
                  <a:lnTo>
                    <a:pt x="8427" y="1540"/>
                  </a:lnTo>
                  <a:cubicBezTo>
                    <a:pt x="8420" y="1541"/>
                    <a:pt x="8413" y="1537"/>
                    <a:pt x="8412" y="1530"/>
                  </a:cubicBezTo>
                  <a:cubicBezTo>
                    <a:pt x="8411" y="1524"/>
                    <a:pt x="8415" y="1517"/>
                    <a:pt x="8422" y="1516"/>
                  </a:cubicBezTo>
                  <a:close/>
                  <a:moveTo>
                    <a:pt x="8594" y="1482"/>
                  </a:moveTo>
                  <a:lnTo>
                    <a:pt x="8667" y="1467"/>
                  </a:lnTo>
                  <a:cubicBezTo>
                    <a:pt x="8674" y="1466"/>
                    <a:pt x="8680" y="1470"/>
                    <a:pt x="8682" y="1477"/>
                  </a:cubicBezTo>
                  <a:cubicBezTo>
                    <a:pt x="8683" y="1484"/>
                    <a:pt x="8679" y="1490"/>
                    <a:pt x="8672" y="1491"/>
                  </a:cubicBezTo>
                  <a:lnTo>
                    <a:pt x="8598" y="1506"/>
                  </a:lnTo>
                  <a:cubicBezTo>
                    <a:pt x="8592" y="1507"/>
                    <a:pt x="8585" y="1503"/>
                    <a:pt x="8584" y="1496"/>
                  </a:cubicBezTo>
                  <a:cubicBezTo>
                    <a:pt x="8582" y="1489"/>
                    <a:pt x="8587" y="1483"/>
                    <a:pt x="8594" y="1482"/>
                  </a:cubicBezTo>
                  <a:close/>
                  <a:moveTo>
                    <a:pt x="8765" y="1447"/>
                  </a:moveTo>
                  <a:lnTo>
                    <a:pt x="8839" y="1433"/>
                  </a:lnTo>
                  <a:cubicBezTo>
                    <a:pt x="8846" y="1432"/>
                    <a:pt x="8852" y="1436"/>
                    <a:pt x="8853" y="1443"/>
                  </a:cubicBezTo>
                  <a:cubicBezTo>
                    <a:pt x="8855" y="1449"/>
                    <a:pt x="8850" y="1456"/>
                    <a:pt x="8844" y="1457"/>
                  </a:cubicBezTo>
                  <a:lnTo>
                    <a:pt x="8770" y="1472"/>
                  </a:lnTo>
                  <a:cubicBezTo>
                    <a:pt x="8763" y="1473"/>
                    <a:pt x="8757" y="1469"/>
                    <a:pt x="8755" y="1462"/>
                  </a:cubicBezTo>
                  <a:cubicBezTo>
                    <a:pt x="8754" y="1455"/>
                    <a:pt x="8758" y="1449"/>
                    <a:pt x="8765" y="1447"/>
                  </a:cubicBezTo>
                  <a:close/>
                  <a:moveTo>
                    <a:pt x="8937" y="1413"/>
                  </a:moveTo>
                  <a:lnTo>
                    <a:pt x="9010" y="1399"/>
                  </a:lnTo>
                  <a:cubicBezTo>
                    <a:pt x="9017" y="1397"/>
                    <a:pt x="9024" y="1402"/>
                    <a:pt x="9025" y="1409"/>
                  </a:cubicBezTo>
                  <a:cubicBezTo>
                    <a:pt x="9026" y="1415"/>
                    <a:pt x="9022" y="1422"/>
                    <a:pt x="9015" y="1423"/>
                  </a:cubicBezTo>
                  <a:lnTo>
                    <a:pt x="8942" y="1438"/>
                  </a:lnTo>
                  <a:cubicBezTo>
                    <a:pt x="8935" y="1439"/>
                    <a:pt x="8928" y="1435"/>
                    <a:pt x="8927" y="1428"/>
                  </a:cubicBezTo>
                  <a:cubicBezTo>
                    <a:pt x="8926" y="1421"/>
                    <a:pt x="8930" y="1415"/>
                    <a:pt x="8937" y="1413"/>
                  </a:cubicBezTo>
                  <a:close/>
                  <a:moveTo>
                    <a:pt x="9109" y="1379"/>
                  </a:moveTo>
                  <a:lnTo>
                    <a:pt x="9182" y="1365"/>
                  </a:lnTo>
                  <a:cubicBezTo>
                    <a:pt x="9189" y="1363"/>
                    <a:pt x="9195" y="1368"/>
                    <a:pt x="9197" y="1375"/>
                  </a:cubicBezTo>
                  <a:cubicBezTo>
                    <a:pt x="9198" y="1381"/>
                    <a:pt x="9194" y="1388"/>
                    <a:pt x="9187" y="1389"/>
                  </a:cubicBezTo>
                  <a:lnTo>
                    <a:pt x="9113" y="1404"/>
                  </a:lnTo>
                  <a:cubicBezTo>
                    <a:pt x="9107" y="1405"/>
                    <a:pt x="9100" y="1401"/>
                    <a:pt x="9099" y="1394"/>
                  </a:cubicBezTo>
                  <a:cubicBezTo>
                    <a:pt x="9097" y="1387"/>
                    <a:pt x="9102" y="1381"/>
                    <a:pt x="9109" y="1379"/>
                  </a:cubicBezTo>
                  <a:close/>
                  <a:moveTo>
                    <a:pt x="9280" y="1345"/>
                  </a:moveTo>
                  <a:lnTo>
                    <a:pt x="9354" y="1331"/>
                  </a:lnTo>
                  <a:cubicBezTo>
                    <a:pt x="9360" y="1329"/>
                    <a:pt x="9367" y="1334"/>
                    <a:pt x="9368" y="1340"/>
                  </a:cubicBezTo>
                  <a:cubicBezTo>
                    <a:pt x="9370" y="1347"/>
                    <a:pt x="9365" y="1354"/>
                    <a:pt x="9359" y="1355"/>
                  </a:cubicBezTo>
                  <a:lnTo>
                    <a:pt x="9285" y="1370"/>
                  </a:lnTo>
                  <a:cubicBezTo>
                    <a:pt x="9278" y="1371"/>
                    <a:pt x="9272" y="1367"/>
                    <a:pt x="9270" y="1360"/>
                  </a:cubicBezTo>
                  <a:cubicBezTo>
                    <a:pt x="9269" y="1353"/>
                    <a:pt x="9273" y="1347"/>
                    <a:pt x="9280" y="1345"/>
                  </a:cubicBezTo>
                  <a:close/>
                  <a:moveTo>
                    <a:pt x="9452" y="1311"/>
                  </a:moveTo>
                  <a:lnTo>
                    <a:pt x="9525" y="1297"/>
                  </a:lnTo>
                  <a:cubicBezTo>
                    <a:pt x="9532" y="1295"/>
                    <a:pt x="9539" y="1300"/>
                    <a:pt x="9540" y="1306"/>
                  </a:cubicBezTo>
                  <a:cubicBezTo>
                    <a:pt x="9541" y="1313"/>
                    <a:pt x="9537" y="1320"/>
                    <a:pt x="9530" y="1321"/>
                  </a:cubicBezTo>
                  <a:lnTo>
                    <a:pt x="9457" y="1336"/>
                  </a:lnTo>
                  <a:cubicBezTo>
                    <a:pt x="9450" y="1337"/>
                    <a:pt x="9443" y="1333"/>
                    <a:pt x="9442" y="1326"/>
                  </a:cubicBezTo>
                  <a:cubicBezTo>
                    <a:pt x="9441" y="1319"/>
                    <a:pt x="9445" y="1313"/>
                    <a:pt x="9452" y="1311"/>
                  </a:cubicBezTo>
                  <a:close/>
                  <a:moveTo>
                    <a:pt x="9623" y="1277"/>
                  </a:moveTo>
                  <a:lnTo>
                    <a:pt x="9697" y="1262"/>
                  </a:lnTo>
                  <a:cubicBezTo>
                    <a:pt x="9704" y="1261"/>
                    <a:pt x="9710" y="1266"/>
                    <a:pt x="9712" y="1272"/>
                  </a:cubicBezTo>
                  <a:cubicBezTo>
                    <a:pt x="9713" y="1279"/>
                    <a:pt x="9709" y="1286"/>
                    <a:pt x="9702" y="1287"/>
                  </a:cubicBezTo>
                  <a:lnTo>
                    <a:pt x="9628" y="1302"/>
                  </a:lnTo>
                  <a:cubicBezTo>
                    <a:pt x="9622" y="1303"/>
                    <a:pt x="9615" y="1299"/>
                    <a:pt x="9614" y="1292"/>
                  </a:cubicBezTo>
                  <a:cubicBezTo>
                    <a:pt x="9612" y="1285"/>
                    <a:pt x="9617" y="1278"/>
                    <a:pt x="9623" y="1277"/>
                  </a:cubicBezTo>
                  <a:close/>
                  <a:moveTo>
                    <a:pt x="9795" y="1243"/>
                  </a:moveTo>
                  <a:lnTo>
                    <a:pt x="9869" y="1228"/>
                  </a:lnTo>
                  <a:cubicBezTo>
                    <a:pt x="9875" y="1227"/>
                    <a:pt x="9882" y="1231"/>
                    <a:pt x="9883" y="1238"/>
                  </a:cubicBezTo>
                  <a:cubicBezTo>
                    <a:pt x="9885" y="1245"/>
                    <a:pt x="9880" y="1252"/>
                    <a:pt x="9874" y="1253"/>
                  </a:cubicBezTo>
                  <a:lnTo>
                    <a:pt x="9800" y="1268"/>
                  </a:lnTo>
                  <a:cubicBezTo>
                    <a:pt x="9793" y="1269"/>
                    <a:pt x="9787" y="1264"/>
                    <a:pt x="9785" y="1258"/>
                  </a:cubicBezTo>
                  <a:cubicBezTo>
                    <a:pt x="9784" y="1251"/>
                    <a:pt x="9788" y="1244"/>
                    <a:pt x="9795" y="1243"/>
                  </a:cubicBezTo>
                  <a:close/>
                  <a:moveTo>
                    <a:pt x="9967" y="1209"/>
                  </a:moveTo>
                  <a:lnTo>
                    <a:pt x="10040" y="1194"/>
                  </a:lnTo>
                  <a:cubicBezTo>
                    <a:pt x="10047" y="1193"/>
                    <a:pt x="10054" y="1197"/>
                    <a:pt x="10055" y="1204"/>
                  </a:cubicBezTo>
                  <a:cubicBezTo>
                    <a:pt x="10056" y="1211"/>
                    <a:pt x="10052" y="1218"/>
                    <a:pt x="10045" y="1219"/>
                  </a:cubicBezTo>
                  <a:lnTo>
                    <a:pt x="9972" y="1233"/>
                  </a:lnTo>
                  <a:cubicBezTo>
                    <a:pt x="9965" y="1235"/>
                    <a:pt x="9958" y="1230"/>
                    <a:pt x="9957" y="1224"/>
                  </a:cubicBezTo>
                  <a:cubicBezTo>
                    <a:pt x="9956" y="1217"/>
                    <a:pt x="9960" y="1210"/>
                    <a:pt x="9967" y="1209"/>
                  </a:cubicBezTo>
                  <a:close/>
                  <a:moveTo>
                    <a:pt x="10138" y="1175"/>
                  </a:moveTo>
                  <a:lnTo>
                    <a:pt x="10212" y="1160"/>
                  </a:lnTo>
                  <a:cubicBezTo>
                    <a:pt x="10219" y="1159"/>
                    <a:pt x="10225" y="1163"/>
                    <a:pt x="10227" y="1170"/>
                  </a:cubicBezTo>
                  <a:cubicBezTo>
                    <a:pt x="10228" y="1177"/>
                    <a:pt x="10224" y="1183"/>
                    <a:pt x="10217" y="1185"/>
                  </a:cubicBezTo>
                  <a:lnTo>
                    <a:pt x="10143" y="1199"/>
                  </a:lnTo>
                  <a:cubicBezTo>
                    <a:pt x="10137" y="1201"/>
                    <a:pt x="10130" y="1196"/>
                    <a:pt x="10129" y="1190"/>
                  </a:cubicBezTo>
                  <a:cubicBezTo>
                    <a:pt x="10127" y="1183"/>
                    <a:pt x="10132" y="1176"/>
                    <a:pt x="10138" y="1175"/>
                  </a:cubicBezTo>
                  <a:close/>
                  <a:moveTo>
                    <a:pt x="10310" y="1141"/>
                  </a:moveTo>
                  <a:lnTo>
                    <a:pt x="10384" y="1126"/>
                  </a:lnTo>
                  <a:cubicBezTo>
                    <a:pt x="10390" y="1125"/>
                    <a:pt x="10397" y="1129"/>
                    <a:pt x="10398" y="1136"/>
                  </a:cubicBezTo>
                  <a:cubicBezTo>
                    <a:pt x="10400" y="1143"/>
                    <a:pt x="10395" y="1149"/>
                    <a:pt x="10388" y="1151"/>
                  </a:cubicBezTo>
                  <a:lnTo>
                    <a:pt x="10315" y="1165"/>
                  </a:lnTo>
                  <a:cubicBezTo>
                    <a:pt x="10308" y="1167"/>
                    <a:pt x="10302" y="1162"/>
                    <a:pt x="10300" y="1155"/>
                  </a:cubicBezTo>
                  <a:cubicBezTo>
                    <a:pt x="10299" y="1149"/>
                    <a:pt x="10303" y="1142"/>
                    <a:pt x="10310" y="1141"/>
                  </a:cubicBezTo>
                  <a:close/>
                  <a:moveTo>
                    <a:pt x="10482" y="1107"/>
                  </a:moveTo>
                  <a:lnTo>
                    <a:pt x="10555" y="1092"/>
                  </a:lnTo>
                  <a:cubicBezTo>
                    <a:pt x="10562" y="1091"/>
                    <a:pt x="10569" y="1095"/>
                    <a:pt x="10570" y="1102"/>
                  </a:cubicBezTo>
                  <a:cubicBezTo>
                    <a:pt x="10571" y="1109"/>
                    <a:pt x="10567" y="1115"/>
                    <a:pt x="10560" y="1117"/>
                  </a:cubicBezTo>
                  <a:lnTo>
                    <a:pt x="10487" y="1131"/>
                  </a:lnTo>
                  <a:cubicBezTo>
                    <a:pt x="10480" y="1133"/>
                    <a:pt x="10473" y="1128"/>
                    <a:pt x="10472" y="1121"/>
                  </a:cubicBezTo>
                  <a:cubicBezTo>
                    <a:pt x="10471" y="1115"/>
                    <a:pt x="10475" y="1108"/>
                    <a:pt x="10482" y="1107"/>
                  </a:cubicBezTo>
                  <a:close/>
                  <a:moveTo>
                    <a:pt x="10653" y="1073"/>
                  </a:moveTo>
                  <a:lnTo>
                    <a:pt x="10727" y="1058"/>
                  </a:lnTo>
                  <a:cubicBezTo>
                    <a:pt x="10734" y="1057"/>
                    <a:pt x="10740" y="1061"/>
                    <a:pt x="10742" y="1068"/>
                  </a:cubicBezTo>
                  <a:cubicBezTo>
                    <a:pt x="10743" y="1075"/>
                    <a:pt x="10739" y="1081"/>
                    <a:pt x="10732" y="1083"/>
                  </a:cubicBezTo>
                  <a:lnTo>
                    <a:pt x="10658" y="1097"/>
                  </a:lnTo>
                  <a:cubicBezTo>
                    <a:pt x="10651" y="1099"/>
                    <a:pt x="10645" y="1094"/>
                    <a:pt x="10644" y="1087"/>
                  </a:cubicBezTo>
                  <a:cubicBezTo>
                    <a:pt x="10642" y="1081"/>
                    <a:pt x="10647" y="1074"/>
                    <a:pt x="10653" y="1073"/>
                  </a:cubicBezTo>
                  <a:close/>
                  <a:moveTo>
                    <a:pt x="10825" y="1039"/>
                  </a:moveTo>
                  <a:lnTo>
                    <a:pt x="10899" y="1024"/>
                  </a:lnTo>
                  <a:cubicBezTo>
                    <a:pt x="10905" y="1023"/>
                    <a:pt x="10912" y="1027"/>
                    <a:pt x="10913" y="1034"/>
                  </a:cubicBezTo>
                  <a:cubicBezTo>
                    <a:pt x="10915" y="1041"/>
                    <a:pt x="10910" y="1047"/>
                    <a:pt x="10903" y="1048"/>
                  </a:cubicBezTo>
                  <a:lnTo>
                    <a:pt x="10830" y="1063"/>
                  </a:lnTo>
                  <a:cubicBezTo>
                    <a:pt x="10823" y="1064"/>
                    <a:pt x="10817" y="1060"/>
                    <a:pt x="10815" y="1053"/>
                  </a:cubicBezTo>
                  <a:cubicBezTo>
                    <a:pt x="10814" y="1047"/>
                    <a:pt x="10818" y="1040"/>
                    <a:pt x="10825" y="1039"/>
                  </a:cubicBezTo>
                  <a:close/>
                  <a:moveTo>
                    <a:pt x="10997" y="1005"/>
                  </a:moveTo>
                  <a:lnTo>
                    <a:pt x="11070" y="990"/>
                  </a:lnTo>
                  <a:cubicBezTo>
                    <a:pt x="11077" y="989"/>
                    <a:pt x="11084" y="993"/>
                    <a:pt x="11085" y="1000"/>
                  </a:cubicBezTo>
                  <a:cubicBezTo>
                    <a:pt x="11086" y="1007"/>
                    <a:pt x="11082" y="1013"/>
                    <a:pt x="11075" y="1014"/>
                  </a:cubicBezTo>
                  <a:lnTo>
                    <a:pt x="11002" y="1029"/>
                  </a:lnTo>
                  <a:cubicBezTo>
                    <a:pt x="10995" y="1030"/>
                    <a:pt x="10988" y="1026"/>
                    <a:pt x="10987" y="1019"/>
                  </a:cubicBezTo>
                  <a:cubicBezTo>
                    <a:pt x="10985" y="1012"/>
                    <a:pt x="10990" y="1006"/>
                    <a:pt x="10997" y="1005"/>
                  </a:cubicBezTo>
                  <a:close/>
                  <a:moveTo>
                    <a:pt x="11168" y="970"/>
                  </a:moveTo>
                  <a:lnTo>
                    <a:pt x="11242" y="956"/>
                  </a:lnTo>
                  <a:cubicBezTo>
                    <a:pt x="11249" y="954"/>
                    <a:pt x="11255" y="959"/>
                    <a:pt x="11257" y="966"/>
                  </a:cubicBezTo>
                  <a:cubicBezTo>
                    <a:pt x="11258" y="972"/>
                    <a:pt x="11254" y="979"/>
                    <a:pt x="11247" y="980"/>
                  </a:cubicBezTo>
                  <a:lnTo>
                    <a:pt x="11173" y="995"/>
                  </a:lnTo>
                  <a:cubicBezTo>
                    <a:pt x="11166" y="996"/>
                    <a:pt x="11160" y="992"/>
                    <a:pt x="11158" y="985"/>
                  </a:cubicBezTo>
                  <a:cubicBezTo>
                    <a:pt x="11157" y="978"/>
                    <a:pt x="11162" y="972"/>
                    <a:pt x="11168" y="970"/>
                  </a:cubicBezTo>
                  <a:close/>
                  <a:moveTo>
                    <a:pt x="11340" y="936"/>
                  </a:moveTo>
                  <a:lnTo>
                    <a:pt x="11414" y="922"/>
                  </a:lnTo>
                  <a:cubicBezTo>
                    <a:pt x="11420" y="920"/>
                    <a:pt x="11427" y="925"/>
                    <a:pt x="11428" y="932"/>
                  </a:cubicBezTo>
                  <a:cubicBezTo>
                    <a:pt x="11430" y="938"/>
                    <a:pt x="11425" y="945"/>
                    <a:pt x="11418" y="946"/>
                  </a:cubicBezTo>
                  <a:lnTo>
                    <a:pt x="11345" y="961"/>
                  </a:lnTo>
                  <a:cubicBezTo>
                    <a:pt x="11338" y="962"/>
                    <a:pt x="11331" y="958"/>
                    <a:pt x="11330" y="951"/>
                  </a:cubicBezTo>
                  <a:cubicBezTo>
                    <a:pt x="11329" y="944"/>
                    <a:pt x="11333" y="938"/>
                    <a:pt x="11340" y="936"/>
                  </a:cubicBezTo>
                  <a:close/>
                  <a:moveTo>
                    <a:pt x="11512" y="902"/>
                  </a:moveTo>
                  <a:lnTo>
                    <a:pt x="11585" y="888"/>
                  </a:lnTo>
                  <a:cubicBezTo>
                    <a:pt x="11592" y="886"/>
                    <a:pt x="11599" y="891"/>
                    <a:pt x="11600" y="898"/>
                  </a:cubicBezTo>
                  <a:cubicBezTo>
                    <a:pt x="11601" y="904"/>
                    <a:pt x="11597" y="911"/>
                    <a:pt x="11590" y="912"/>
                  </a:cubicBezTo>
                  <a:lnTo>
                    <a:pt x="11516" y="927"/>
                  </a:lnTo>
                  <a:cubicBezTo>
                    <a:pt x="11510" y="928"/>
                    <a:pt x="11503" y="924"/>
                    <a:pt x="11502" y="917"/>
                  </a:cubicBezTo>
                  <a:cubicBezTo>
                    <a:pt x="11500" y="910"/>
                    <a:pt x="11505" y="904"/>
                    <a:pt x="11512" y="902"/>
                  </a:cubicBezTo>
                  <a:close/>
                  <a:moveTo>
                    <a:pt x="11683" y="868"/>
                  </a:moveTo>
                  <a:lnTo>
                    <a:pt x="11757" y="854"/>
                  </a:lnTo>
                  <a:cubicBezTo>
                    <a:pt x="11764" y="852"/>
                    <a:pt x="11770" y="857"/>
                    <a:pt x="11772" y="863"/>
                  </a:cubicBezTo>
                  <a:cubicBezTo>
                    <a:pt x="11773" y="870"/>
                    <a:pt x="11768" y="877"/>
                    <a:pt x="11762" y="878"/>
                  </a:cubicBezTo>
                  <a:lnTo>
                    <a:pt x="11688" y="893"/>
                  </a:lnTo>
                  <a:cubicBezTo>
                    <a:pt x="11681" y="894"/>
                    <a:pt x="11675" y="890"/>
                    <a:pt x="11673" y="883"/>
                  </a:cubicBezTo>
                  <a:cubicBezTo>
                    <a:pt x="11672" y="876"/>
                    <a:pt x="11676" y="870"/>
                    <a:pt x="11683" y="868"/>
                  </a:cubicBezTo>
                  <a:close/>
                  <a:moveTo>
                    <a:pt x="11855" y="834"/>
                  </a:moveTo>
                  <a:lnTo>
                    <a:pt x="11928" y="820"/>
                  </a:lnTo>
                  <a:cubicBezTo>
                    <a:pt x="11935" y="818"/>
                    <a:pt x="11942" y="823"/>
                    <a:pt x="11943" y="829"/>
                  </a:cubicBezTo>
                  <a:cubicBezTo>
                    <a:pt x="11945" y="836"/>
                    <a:pt x="11940" y="843"/>
                    <a:pt x="11933" y="844"/>
                  </a:cubicBezTo>
                  <a:lnTo>
                    <a:pt x="11860" y="859"/>
                  </a:lnTo>
                  <a:cubicBezTo>
                    <a:pt x="11853" y="860"/>
                    <a:pt x="11846" y="856"/>
                    <a:pt x="11845" y="849"/>
                  </a:cubicBezTo>
                  <a:cubicBezTo>
                    <a:pt x="11844" y="842"/>
                    <a:pt x="11848" y="835"/>
                    <a:pt x="11855" y="834"/>
                  </a:cubicBezTo>
                  <a:close/>
                  <a:moveTo>
                    <a:pt x="12027" y="800"/>
                  </a:moveTo>
                  <a:lnTo>
                    <a:pt x="12100" y="785"/>
                  </a:lnTo>
                  <a:cubicBezTo>
                    <a:pt x="12107" y="784"/>
                    <a:pt x="12113" y="789"/>
                    <a:pt x="12115" y="795"/>
                  </a:cubicBezTo>
                  <a:cubicBezTo>
                    <a:pt x="12116" y="802"/>
                    <a:pt x="12112" y="809"/>
                    <a:pt x="12105" y="810"/>
                  </a:cubicBezTo>
                  <a:lnTo>
                    <a:pt x="12031" y="825"/>
                  </a:lnTo>
                  <a:cubicBezTo>
                    <a:pt x="12025" y="826"/>
                    <a:pt x="12018" y="822"/>
                    <a:pt x="12017" y="815"/>
                  </a:cubicBezTo>
                  <a:cubicBezTo>
                    <a:pt x="12015" y="808"/>
                    <a:pt x="12020" y="801"/>
                    <a:pt x="12027" y="800"/>
                  </a:cubicBezTo>
                  <a:close/>
                  <a:moveTo>
                    <a:pt x="12198" y="766"/>
                  </a:moveTo>
                  <a:lnTo>
                    <a:pt x="12272" y="751"/>
                  </a:lnTo>
                  <a:cubicBezTo>
                    <a:pt x="12279" y="750"/>
                    <a:pt x="12285" y="754"/>
                    <a:pt x="12286" y="761"/>
                  </a:cubicBezTo>
                  <a:cubicBezTo>
                    <a:pt x="12288" y="768"/>
                    <a:pt x="12283" y="775"/>
                    <a:pt x="12277" y="776"/>
                  </a:cubicBezTo>
                  <a:lnTo>
                    <a:pt x="12203" y="791"/>
                  </a:lnTo>
                  <a:cubicBezTo>
                    <a:pt x="12196" y="792"/>
                    <a:pt x="12190" y="787"/>
                    <a:pt x="12188" y="781"/>
                  </a:cubicBezTo>
                  <a:cubicBezTo>
                    <a:pt x="12187" y="774"/>
                    <a:pt x="12191" y="767"/>
                    <a:pt x="12198" y="766"/>
                  </a:cubicBezTo>
                  <a:close/>
                  <a:moveTo>
                    <a:pt x="12370" y="732"/>
                  </a:moveTo>
                  <a:lnTo>
                    <a:pt x="12443" y="717"/>
                  </a:lnTo>
                  <a:cubicBezTo>
                    <a:pt x="12450" y="716"/>
                    <a:pt x="12457" y="720"/>
                    <a:pt x="12458" y="727"/>
                  </a:cubicBezTo>
                  <a:cubicBezTo>
                    <a:pt x="12459" y="734"/>
                    <a:pt x="12455" y="740"/>
                    <a:pt x="12448" y="742"/>
                  </a:cubicBezTo>
                  <a:lnTo>
                    <a:pt x="12375" y="756"/>
                  </a:lnTo>
                  <a:cubicBezTo>
                    <a:pt x="12368" y="758"/>
                    <a:pt x="12361" y="753"/>
                    <a:pt x="12360" y="747"/>
                  </a:cubicBezTo>
                  <a:cubicBezTo>
                    <a:pt x="12359" y="740"/>
                    <a:pt x="12363" y="733"/>
                    <a:pt x="12370" y="732"/>
                  </a:cubicBezTo>
                  <a:close/>
                  <a:moveTo>
                    <a:pt x="12542" y="698"/>
                  </a:moveTo>
                  <a:lnTo>
                    <a:pt x="12615" y="683"/>
                  </a:lnTo>
                  <a:cubicBezTo>
                    <a:pt x="12622" y="682"/>
                    <a:pt x="12628" y="686"/>
                    <a:pt x="12630" y="693"/>
                  </a:cubicBezTo>
                  <a:cubicBezTo>
                    <a:pt x="12631" y="700"/>
                    <a:pt x="12627" y="706"/>
                    <a:pt x="12620" y="708"/>
                  </a:cubicBezTo>
                  <a:lnTo>
                    <a:pt x="12546" y="722"/>
                  </a:lnTo>
                  <a:cubicBezTo>
                    <a:pt x="12540" y="724"/>
                    <a:pt x="12533" y="719"/>
                    <a:pt x="12532" y="713"/>
                  </a:cubicBezTo>
                  <a:cubicBezTo>
                    <a:pt x="12530" y="706"/>
                    <a:pt x="12535" y="699"/>
                    <a:pt x="12542" y="698"/>
                  </a:cubicBezTo>
                  <a:close/>
                  <a:moveTo>
                    <a:pt x="12713" y="664"/>
                  </a:moveTo>
                  <a:lnTo>
                    <a:pt x="12787" y="649"/>
                  </a:lnTo>
                  <a:cubicBezTo>
                    <a:pt x="12793" y="648"/>
                    <a:pt x="12800" y="652"/>
                    <a:pt x="12801" y="659"/>
                  </a:cubicBezTo>
                  <a:cubicBezTo>
                    <a:pt x="12803" y="666"/>
                    <a:pt x="12798" y="672"/>
                    <a:pt x="12792" y="674"/>
                  </a:cubicBezTo>
                  <a:lnTo>
                    <a:pt x="12718" y="688"/>
                  </a:lnTo>
                  <a:cubicBezTo>
                    <a:pt x="12711" y="690"/>
                    <a:pt x="12705" y="685"/>
                    <a:pt x="12703" y="678"/>
                  </a:cubicBezTo>
                  <a:cubicBezTo>
                    <a:pt x="12702" y="672"/>
                    <a:pt x="12706" y="665"/>
                    <a:pt x="12713" y="664"/>
                  </a:cubicBezTo>
                  <a:close/>
                  <a:moveTo>
                    <a:pt x="12885" y="630"/>
                  </a:moveTo>
                  <a:lnTo>
                    <a:pt x="12958" y="615"/>
                  </a:lnTo>
                  <a:cubicBezTo>
                    <a:pt x="12965" y="614"/>
                    <a:pt x="12972" y="618"/>
                    <a:pt x="12973" y="625"/>
                  </a:cubicBezTo>
                  <a:cubicBezTo>
                    <a:pt x="12974" y="632"/>
                    <a:pt x="12970" y="638"/>
                    <a:pt x="12963" y="640"/>
                  </a:cubicBezTo>
                  <a:lnTo>
                    <a:pt x="12890" y="654"/>
                  </a:lnTo>
                  <a:cubicBezTo>
                    <a:pt x="12883" y="656"/>
                    <a:pt x="12876" y="651"/>
                    <a:pt x="12875" y="644"/>
                  </a:cubicBezTo>
                  <a:cubicBezTo>
                    <a:pt x="12874" y="638"/>
                    <a:pt x="12878" y="631"/>
                    <a:pt x="12885" y="630"/>
                  </a:cubicBezTo>
                  <a:close/>
                  <a:moveTo>
                    <a:pt x="13056" y="596"/>
                  </a:moveTo>
                  <a:lnTo>
                    <a:pt x="13130" y="581"/>
                  </a:lnTo>
                  <a:cubicBezTo>
                    <a:pt x="13137" y="580"/>
                    <a:pt x="13143" y="584"/>
                    <a:pt x="13145" y="591"/>
                  </a:cubicBezTo>
                  <a:cubicBezTo>
                    <a:pt x="13146" y="598"/>
                    <a:pt x="13142" y="604"/>
                    <a:pt x="13135" y="606"/>
                  </a:cubicBezTo>
                  <a:lnTo>
                    <a:pt x="13061" y="620"/>
                  </a:lnTo>
                  <a:cubicBezTo>
                    <a:pt x="13055" y="621"/>
                    <a:pt x="13048" y="617"/>
                    <a:pt x="13047" y="610"/>
                  </a:cubicBezTo>
                  <a:cubicBezTo>
                    <a:pt x="13045" y="604"/>
                    <a:pt x="13050" y="597"/>
                    <a:pt x="13056" y="596"/>
                  </a:cubicBezTo>
                  <a:close/>
                  <a:moveTo>
                    <a:pt x="13228" y="562"/>
                  </a:moveTo>
                  <a:lnTo>
                    <a:pt x="13302" y="547"/>
                  </a:lnTo>
                  <a:cubicBezTo>
                    <a:pt x="13308" y="546"/>
                    <a:pt x="13315" y="550"/>
                    <a:pt x="13316" y="557"/>
                  </a:cubicBezTo>
                  <a:cubicBezTo>
                    <a:pt x="13318" y="564"/>
                    <a:pt x="13313" y="570"/>
                    <a:pt x="13307" y="571"/>
                  </a:cubicBezTo>
                  <a:lnTo>
                    <a:pt x="13233" y="586"/>
                  </a:lnTo>
                  <a:cubicBezTo>
                    <a:pt x="13226" y="587"/>
                    <a:pt x="13220" y="583"/>
                    <a:pt x="13218" y="576"/>
                  </a:cubicBezTo>
                  <a:cubicBezTo>
                    <a:pt x="13217" y="569"/>
                    <a:pt x="13221" y="563"/>
                    <a:pt x="13228" y="562"/>
                  </a:cubicBezTo>
                  <a:close/>
                  <a:moveTo>
                    <a:pt x="13400" y="527"/>
                  </a:moveTo>
                  <a:lnTo>
                    <a:pt x="13473" y="513"/>
                  </a:lnTo>
                  <a:cubicBezTo>
                    <a:pt x="13480" y="512"/>
                    <a:pt x="13487" y="516"/>
                    <a:pt x="13488" y="523"/>
                  </a:cubicBezTo>
                  <a:cubicBezTo>
                    <a:pt x="13489" y="529"/>
                    <a:pt x="13485" y="536"/>
                    <a:pt x="13478" y="537"/>
                  </a:cubicBezTo>
                  <a:lnTo>
                    <a:pt x="13405" y="552"/>
                  </a:lnTo>
                  <a:cubicBezTo>
                    <a:pt x="13398" y="553"/>
                    <a:pt x="13391" y="549"/>
                    <a:pt x="13390" y="542"/>
                  </a:cubicBezTo>
                  <a:cubicBezTo>
                    <a:pt x="13389" y="535"/>
                    <a:pt x="13393" y="529"/>
                    <a:pt x="13400" y="527"/>
                  </a:cubicBezTo>
                  <a:close/>
                  <a:moveTo>
                    <a:pt x="13571" y="493"/>
                  </a:moveTo>
                  <a:lnTo>
                    <a:pt x="13645" y="479"/>
                  </a:lnTo>
                  <a:cubicBezTo>
                    <a:pt x="13652" y="477"/>
                    <a:pt x="13658" y="482"/>
                    <a:pt x="13660" y="489"/>
                  </a:cubicBezTo>
                  <a:cubicBezTo>
                    <a:pt x="13661" y="495"/>
                    <a:pt x="13657" y="502"/>
                    <a:pt x="13650" y="503"/>
                  </a:cubicBezTo>
                  <a:lnTo>
                    <a:pt x="13576" y="518"/>
                  </a:lnTo>
                  <a:cubicBezTo>
                    <a:pt x="13570" y="519"/>
                    <a:pt x="13563" y="515"/>
                    <a:pt x="13562" y="508"/>
                  </a:cubicBezTo>
                  <a:cubicBezTo>
                    <a:pt x="13560" y="501"/>
                    <a:pt x="13565" y="495"/>
                    <a:pt x="13571" y="493"/>
                  </a:cubicBezTo>
                  <a:close/>
                  <a:moveTo>
                    <a:pt x="13743" y="459"/>
                  </a:moveTo>
                  <a:lnTo>
                    <a:pt x="13817" y="445"/>
                  </a:lnTo>
                  <a:cubicBezTo>
                    <a:pt x="13823" y="443"/>
                    <a:pt x="13830" y="448"/>
                    <a:pt x="13831" y="455"/>
                  </a:cubicBezTo>
                  <a:cubicBezTo>
                    <a:pt x="13833" y="461"/>
                    <a:pt x="13828" y="468"/>
                    <a:pt x="13821" y="469"/>
                  </a:cubicBezTo>
                  <a:lnTo>
                    <a:pt x="13748" y="484"/>
                  </a:lnTo>
                  <a:cubicBezTo>
                    <a:pt x="13741" y="485"/>
                    <a:pt x="13735" y="481"/>
                    <a:pt x="13733" y="474"/>
                  </a:cubicBezTo>
                  <a:cubicBezTo>
                    <a:pt x="13732" y="467"/>
                    <a:pt x="13736" y="461"/>
                    <a:pt x="13743" y="459"/>
                  </a:cubicBezTo>
                  <a:close/>
                  <a:moveTo>
                    <a:pt x="13915" y="425"/>
                  </a:moveTo>
                  <a:lnTo>
                    <a:pt x="13988" y="411"/>
                  </a:lnTo>
                  <a:cubicBezTo>
                    <a:pt x="13995" y="409"/>
                    <a:pt x="14002" y="414"/>
                    <a:pt x="14003" y="420"/>
                  </a:cubicBezTo>
                  <a:cubicBezTo>
                    <a:pt x="14004" y="427"/>
                    <a:pt x="14000" y="434"/>
                    <a:pt x="13993" y="435"/>
                  </a:cubicBezTo>
                  <a:lnTo>
                    <a:pt x="13920" y="450"/>
                  </a:lnTo>
                  <a:cubicBezTo>
                    <a:pt x="13913" y="451"/>
                    <a:pt x="13906" y="447"/>
                    <a:pt x="13905" y="440"/>
                  </a:cubicBezTo>
                  <a:cubicBezTo>
                    <a:pt x="13904" y="433"/>
                    <a:pt x="13908" y="427"/>
                    <a:pt x="13915" y="425"/>
                  </a:cubicBezTo>
                  <a:close/>
                  <a:moveTo>
                    <a:pt x="14086" y="391"/>
                  </a:moveTo>
                  <a:lnTo>
                    <a:pt x="14160" y="377"/>
                  </a:lnTo>
                  <a:cubicBezTo>
                    <a:pt x="14167" y="375"/>
                    <a:pt x="14173" y="380"/>
                    <a:pt x="14175" y="386"/>
                  </a:cubicBezTo>
                  <a:cubicBezTo>
                    <a:pt x="14176" y="393"/>
                    <a:pt x="14172" y="400"/>
                    <a:pt x="14165" y="401"/>
                  </a:cubicBezTo>
                  <a:lnTo>
                    <a:pt x="14091" y="416"/>
                  </a:lnTo>
                  <a:cubicBezTo>
                    <a:pt x="14084" y="417"/>
                    <a:pt x="14078" y="413"/>
                    <a:pt x="14077" y="406"/>
                  </a:cubicBezTo>
                  <a:cubicBezTo>
                    <a:pt x="14075" y="399"/>
                    <a:pt x="14080" y="393"/>
                    <a:pt x="14086" y="391"/>
                  </a:cubicBezTo>
                  <a:close/>
                  <a:moveTo>
                    <a:pt x="14258" y="357"/>
                  </a:moveTo>
                  <a:lnTo>
                    <a:pt x="14332" y="343"/>
                  </a:lnTo>
                  <a:cubicBezTo>
                    <a:pt x="14338" y="341"/>
                    <a:pt x="14345" y="346"/>
                    <a:pt x="14346" y="352"/>
                  </a:cubicBezTo>
                  <a:cubicBezTo>
                    <a:pt x="14348" y="359"/>
                    <a:pt x="14343" y="366"/>
                    <a:pt x="14336" y="367"/>
                  </a:cubicBezTo>
                  <a:lnTo>
                    <a:pt x="14263" y="382"/>
                  </a:lnTo>
                  <a:cubicBezTo>
                    <a:pt x="14256" y="383"/>
                    <a:pt x="14250" y="379"/>
                    <a:pt x="14248" y="372"/>
                  </a:cubicBezTo>
                  <a:cubicBezTo>
                    <a:pt x="14247" y="365"/>
                    <a:pt x="14251" y="358"/>
                    <a:pt x="14258" y="357"/>
                  </a:cubicBezTo>
                  <a:close/>
                  <a:moveTo>
                    <a:pt x="14430" y="323"/>
                  </a:moveTo>
                  <a:lnTo>
                    <a:pt x="14503" y="308"/>
                  </a:lnTo>
                  <a:cubicBezTo>
                    <a:pt x="14510" y="307"/>
                    <a:pt x="14517" y="311"/>
                    <a:pt x="14518" y="318"/>
                  </a:cubicBezTo>
                  <a:cubicBezTo>
                    <a:pt x="14519" y="325"/>
                    <a:pt x="14515" y="332"/>
                    <a:pt x="14508" y="333"/>
                  </a:cubicBezTo>
                  <a:lnTo>
                    <a:pt x="14435" y="348"/>
                  </a:lnTo>
                  <a:cubicBezTo>
                    <a:pt x="14428" y="349"/>
                    <a:pt x="14421" y="345"/>
                    <a:pt x="14420" y="338"/>
                  </a:cubicBezTo>
                  <a:cubicBezTo>
                    <a:pt x="14419" y="331"/>
                    <a:pt x="14423" y="324"/>
                    <a:pt x="14430" y="323"/>
                  </a:cubicBezTo>
                  <a:close/>
                  <a:moveTo>
                    <a:pt x="14601" y="289"/>
                  </a:moveTo>
                  <a:lnTo>
                    <a:pt x="14675" y="274"/>
                  </a:lnTo>
                  <a:cubicBezTo>
                    <a:pt x="14682" y="273"/>
                    <a:pt x="14688" y="277"/>
                    <a:pt x="14690" y="284"/>
                  </a:cubicBezTo>
                  <a:cubicBezTo>
                    <a:pt x="14691" y="291"/>
                    <a:pt x="14687" y="298"/>
                    <a:pt x="14680" y="299"/>
                  </a:cubicBezTo>
                  <a:lnTo>
                    <a:pt x="14606" y="313"/>
                  </a:lnTo>
                  <a:cubicBezTo>
                    <a:pt x="14599" y="315"/>
                    <a:pt x="14593" y="310"/>
                    <a:pt x="14591" y="304"/>
                  </a:cubicBezTo>
                  <a:cubicBezTo>
                    <a:pt x="14590" y="297"/>
                    <a:pt x="14595" y="290"/>
                    <a:pt x="14601" y="289"/>
                  </a:cubicBezTo>
                  <a:close/>
                  <a:moveTo>
                    <a:pt x="14773" y="255"/>
                  </a:moveTo>
                  <a:lnTo>
                    <a:pt x="14847" y="240"/>
                  </a:lnTo>
                  <a:cubicBezTo>
                    <a:pt x="14853" y="239"/>
                    <a:pt x="14860" y="243"/>
                    <a:pt x="14861" y="250"/>
                  </a:cubicBezTo>
                  <a:cubicBezTo>
                    <a:pt x="14863" y="257"/>
                    <a:pt x="14858" y="263"/>
                    <a:pt x="14851" y="265"/>
                  </a:cubicBezTo>
                  <a:lnTo>
                    <a:pt x="14778" y="279"/>
                  </a:lnTo>
                  <a:cubicBezTo>
                    <a:pt x="14771" y="281"/>
                    <a:pt x="14764" y="276"/>
                    <a:pt x="14763" y="270"/>
                  </a:cubicBezTo>
                  <a:cubicBezTo>
                    <a:pt x="14762" y="263"/>
                    <a:pt x="14766" y="256"/>
                    <a:pt x="14773" y="255"/>
                  </a:cubicBezTo>
                  <a:close/>
                  <a:moveTo>
                    <a:pt x="14945" y="221"/>
                  </a:moveTo>
                  <a:lnTo>
                    <a:pt x="15018" y="206"/>
                  </a:lnTo>
                  <a:cubicBezTo>
                    <a:pt x="15025" y="205"/>
                    <a:pt x="15032" y="209"/>
                    <a:pt x="15033" y="216"/>
                  </a:cubicBezTo>
                  <a:cubicBezTo>
                    <a:pt x="15034" y="223"/>
                    <a:pt x="15030" y="229"/>
                    <a:pt x="15023" y="231"/>
                  </a:cubicBezTo>
                  <a:lnTo>
                    <a:pt x="14949" y="245"/>
                  </a:lnTo>
                  <a:cubicBezTo>
                    <a:pt x="14943" y="247"/>
                    <a:pt x="14936" y="242"/>
                    <a:pt x="14935" y="236"/>
                  </a:cubicBezTo>
                  <a:cubicBezTo>
                    <a:pt x="14933" y="229"/>
                    <a:pt x="14938" y="222"/>
                    <a:pt x="14945" y="221"/>
                  </a:cubicBezTo>
                  <a:close/>
                  <a:moveTo>
                    <a:pt x="15116" y="187"/>
                  </a:moveTo>
                  <a:lnTo>
                    <a:pt x="15190" y="172"/>
                  </a:lnTo>
                  <a:cubicBezTo>
                    <a:pt x="15197" y="171"/>
                    <a:pt x="15203" y="175"/>
                    <a:pt x="15205" y="182"/>
                  </a:cubicBezTo>
                  <a:cubicBezTo>
                    <a:pt x="15206" y="189"/>
                    <a:pt x="15201" y="195"/>
                    <a:pt x="15195" y="197"/>
                  </a:cubicBezTo>
                  <a:lnTo>
                    <a:pt x="15121" y="211"/>
                  </a:lnTo>
                  <a:cubicBezTo>
                    <a:pt x="15114" y="213"/>
                    <a:pt x="15108" y="208"/>
                    <a:pt x="15106" y="201"/>
                  </a:cubicBezTo>
                  <a:cubicBezTo>
                    <a:pt x="15105" y="195"/>
                    <a:pt x="15110" y="188"/>
                    <a:pt x="15116" y="187"/>
                  </a:cubicBezTo>
                  <a:close/>
                  <a:moveTo>
                    <a:pt x="15288" y="153"/>
                  </a:moveTo>
                  <a:lnTo>
                    <a:pt x="15362" y="138"/>
                  </a:lnTo>
                  <a:cubicBezTo>
                    <a:pt x="15368" y="137"/>
                    <a:pt x="15375" y="141"/>
                    <a:pt x="15376" y="148"/>
                  </a:cubicBezTo>
                  <a:cubicBezTo>
                    <a:pt x="15378" y="155"/>
                    <a:pt x="15373" y="161"/>
                    <a:pt x="15366" y="163"/>
                  </a:cubicBezTo>
                  <a:lnTo>
                    <a:pt x="15293" y="177"/>
                  </a:lnTo>
                  <a:cubicBezTo>
                    <a:pt x="15286" y="179"/>
                    <a:pt x="15279" y="174"/>
                    <a:pt x="15278" y="167"/>
                  </a:cubicBezTo>
                  <a:cubicBezTo>
                    <a:pt x="15277" y="161"/>
                    <a:pt x="15281" y="154"/>
                    <a:pt x="15288" y="153"/>
                  </a:cubicBezTo>
                  <a:close/>
                  <a:moveTo>
                    <a:pt x="15460" y="119"/>
                  </a:moveTo>
                  <a:lnTo>
                    <a:pt x="15533" y="104"/>
                  </a:lnTo>
                  <a:cubicBezTo>
                    <a:pt x="15540" y="103"/>
                    <a:pt x="15547" y="107"/>
                    <a:pt x="15548" y="114"/>
                  </a:cubicBezTo>
                  <a:cubicBezTo>
                    <a:pt x="15549" y="121"/>
                    <a:pt x="15545" y="127"/>
                    <a:pt x="15538" y="129"/>
                  </a:cubicBezTo>
                  <a:lnTo>
                    <a:pt x="15464" y="143"/>
                  </a:lnTo>
                  <a:cubicBezTo>
                    <a:pt x="15458" y="144"/>
                    <a:pt x="15451" y="140"/>
                    <a:pt x="15450" y="133"/>
                  </a:cubicBezTo>
                  <a:cubicBezTo>
                    <a:pt x="15448" y="127"/>
                    <a:pt x="15453" y="120"/>
                    <a:pt x="15460" y="119"/>
                  </a:cubicBezTo>
                  <a:close/>
                  <a:moveTo>
                    <a:pt x="15631" y="85"/>
                  </a:moveTo>
                  <a:lnTo>
                    <a:pt x="15705" y="70"/>
                  </a:lnTo>
                  <a:cubicBezTo>
                    <a:pt x="15712" y="69"/>
                    <a:pt x="15718" y="73"/>
                    <a:pt x="15720" y="80"/>
                  </a:cubicBezTo>
                  <a:cubicBezTo>
                    <a:pt x="15721" y="87"/>
                    <a:pt x="15716" y="93"/>
                    <a:pt x="15710" y="94"/>
                  </a:cubicBezTo>
                  <a:lnTo>
                    <a:pt x="15636" y="109"/>
                  </a:lnTo>
                  <a:cubicBezTo>
                    <a:pt x="15629" y="110"/>
                    <a:pt x="15623" y="106"/>
                    <a:pt x="15621" y="99"/>
                  </a:cubicBezTo>
                  <a:cubicBezTo>
                    <a:pt x="15620" y="92"/>
                    <a:pt x="15624" y="86"/>
                    <a:pt x="15631" y="85"/>
                  </a:cubicBezTo>
                  <a:close/>
                  <a:moveTo>
                    <a:pt x="15803" y="50"/>
                  </a:moveTo>
                  <a:lnTo>
                    <a:pt x="15876" y="36"/>
                  </a:lnTo>
                  <a:cubicBezTo>
                    <a:pt x="15883" y="35"/>
                    <a:pt x="15890" y="39"/>
                    <a:pt x="15891" y="46"/>
                  </a:cubicBezTo>
                  <a:cubicBezTo>
                    <a:pt x="15893" y="52"/>
                    <a:pt x="15888" y="59"/>
                    <a:pt x="15881" y="60"/>
                  </a:cubicBezTo>
                  <a:lnTo>
                    <a:pt x="15808" y="75"/>
                  </a:lnTo>
                  <a:cubicBezTo>
                    <a:pt x="15801" y="76"/>
                    <a:pt x="15794" y="72"/>
                    <a:pt x="15793" y="65"/>
                  </a:cubicBezTo>
                  <a:cubicBezTo>
                    <a:pt x="15792" y="58"/>
                    <a:pt x="15796" y="52"/>
                    <a:pt x="15803" y="50"/>
                  </a:cubicBezTo>
                  <a:close/>
                  <a:moveTo>
                    <a:pt x="15975" y="16"/>
                  </a:moveTo>
                  <a:lnTo>
                    <a:pt x="16048" y="2"/>
                  </a:lnTo>
                  <a:cubicBezTo>
                    <a:pt x="16055" y="0"/>
                    <a:pt x="16061" y="5"/>
                    <a:pt x="16063" y="12"/>
                  </a:cubicBezTo>
                  <a:cubicBezTo>
                    <a:pt x="16064" y="18"/>
                    <a:pt x="16060" y="25"/>
                    <a:pt x="16053" y="26"/>
                  </a:cubicBezTo>
                  <a:lnTo>
                    <a:pt x="15979" y="41"/>
                  </a:lnTo>
                  <a:cubicBezTo>
                    <a:pt x="15973" y="42"/>
                    <a:pt x="15966" y="38"/>
                    <a:pt x="15965" y="31"/>
                  </a:cubicBezTo>
                  <a:cubicBezTo>
                    <a:pt x="15963" y="24"/>
                    <a:pt x="15968" y="18"/>
                    <a:pt x="15975" y="16"/>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2" name="Freeform 58">
              <a:extLst>
                <a:ext uri="{FF2B5EF4-FFF2-40B4-BE49-F238E27FC236}">
                  <a16:creationId xmlns:a16="http://schemas.microsoft.com/office/drawing/2014/main" id="{77876C8E-A806-496E-9E09-7873E2120FDE}"/>
                </a:ext>
              </a:extLst>
            </p:cNvPr>
            <p:cNvSpPr>
              <a:spLocks noEditPoints="1"/>
            </p:cNvSpPr>
            <p:nvPr/>
          </p:nvSpPr>
          <p:spPr bwMode="auto">
            <a:xfrm>
              <a:off x="2927" y="2073"/>
              <a:ext cx="1050" cy="2"/>
            </a:xfrm>
            <a:custGeom>
              <a:avLst/>
              <a:gdLst>
                <a:gd name="T0" fmla="*/ 262 w 13050"/>
                <a:gd name="T1" fmla="*/ 0 h 25"/>
                <a:gd name="T2" fmla="*/ 437 w 13050"/>
                <a:gd name="T3" fmla="*/ 25 h 25"/>
                <a:gd name="T4" fmla="*/ 525 w 13050"/>
                <a:gd name="T5" fmla="*/ 12 h 25"/>
                <a:gd name="T6" fmla="*/ 887 w 13050"/>
                <a:gd name="T7" fmla="*/ 0 h 25"/>
                <a:gd name="T8" fmla="*/ 1150 w 13050"/>
                <a:gd name="T9" fmla="*/ 12 h 25"/>
                <a:gd name="T10" fmla="*/ 1237 w 13050"/>
                <a:gd name="T11" fmla="*/ 25 h 25"/>
                <a:gd name="T12" fmla="*/ 1412 w 13050"/>
                <a:gd name="T13" fmla="*/ 0 h 25"/>
                <a:gd name="T14" fmla="*/ 1837 w 13050"/>
                <a:gd name="T15" fmla="*/ 0 h 25"/>
                <a:gd name="T16" fmla="*/ 2012 w 13050"/>
                <a:gd name="T17" fmla="*/ 25 h 25"/>
                <a:gd name="T18" fmla="*/ 2100 w 13050"/>
                <a:gd name="T19" fmla="*/ 12 h 25"/>
                <a:gd name="T20" fmla="*/ 2462 w 13050"/>
                <a:gd name="T21" fmla="*/ 0 h 25"/>
                <a:gd name="T22" fmla="*/ 2725 w 13050"/>
                <a:gd name="T23" fmla="*/ 12 h 25"/>
                <a:gd name="T24" fmla="*/ 2812 w 13050"/>
                <a:gd name="T25" fmla="*/ 25 h 25"/>
                <a:gd name="T26" fmla="*/ 2987 w 13050"/>
                <a:gd name="T27" fmla="*/ 0 h 25"/>
                <a:gd name="T28" fmla="*/ 3412 w 13050"/>
                <a:gd name="T29" fmla="*/ 0 h 25"/>
                <a:gd name="T30" fmla="*/ 3587 w 13050"/>
                <a:gd name="T31" fmla="*/ 25 h 25"/>
                <a:gd name="T32" fmla="*/ 3675 w 13050"/>
                <a:gd name="T33" fmla="*/ 12 h 25"/>
                <a:gd name="T34" fmla="*/ 4037 w 13050"/>
                <a:gd name="T35" fmla="*/ 0 h 25"/>
                <a:gd name="T36" fmla="*/ 4300 w 13050"/>
                <a:gd name="T37" fmla="*/ 12 h 25"/>
                <a:gd name="T38" fmla="*/ 4387 w 13050"/>
                <a:gd name="T39" fmla="*/ 25 h 25"/>
                <a:gd name="T40" fmla="*/ 4562 w 13050"/>
                <a:gd name="T41" fmla="*/ 0 h 25"/>
                <a:gd name="T42" fmla="*/ 4987 w 13050"/>
                <a:gd name="T43" fmla="*/ 0 h 25"/>
                <a:gd name="T44" fmla="*/ 5162 w 13050"/>
                <a:gd name="T45" fmla="*/ 25 h 25"/>
                <a:gd name="T46" fmla="*/ 5250 w 13050"/>
                <a:gd name="T47" fmla="*/ 12 h 25"/>
                <a:gd name="T48" fmla="*/ 5612 w 13050"/>
                <a:gd name="T49" fmla="*/ 0 h 25"/>
                <a:gd name="T50" fmla="*/ 5875 w 13050"/>
                <a:gd name="T51" fmla="*/ 12 h 25"/>
                <a:gd name="T52" fmla="*/ 5962 w 13050"/>
                <a:gd name="T53" fmla="*/ 25 h 25"/>
                <a:gd name="T54" fmla="*/ 6137 w 13050"/>
                <a:gd name="T55" fmla="*/ 0 h 25"/>
                <a:gd name="T56" fmla="*/ 6562 w 13050"/>
                <a:gd name="T57" fmla="*/ 0 h 25"/>
                <a:gd name="T58" fmla="*/ 6737 w 13050"/>
                <a:gd name="T59" fmla="*/ 25 h 25"/>
                <a:gd name="T60" fmla="*/ 6825 w 13050"/>
                <a:gd name="T61" fmla="*/ 12 h 25"/>
                <a:gd name="T62" fmla="*/ 7187 w 13050"/>
                <a:gd name="T63" fmla="*/ 0 h 25"/>
                <a:gd name="T64" fmla="*/ 7450 w 13050"/>
                <a:gd name="T65" fmla="*/ 12 h 25"/>
                <a:gd name="T66" fmla="*/ 7537 w 13050"/>
                <a:gd name="T67" fmla="*/ 25 h 25"/>
                <a:gd name="T68" fmla="*/ 7712 w 13050"/>
                <a:gd name="T69" fmla="*/ 0 h 25"/>
                <a:gd name="T70" fmla="*/ 8137 w 13050"/>
                <a:gd name="T71" fmla="*/ 0 h 25"/>
                <a:gd name="T72" fmla="*/ 8312 w 13050"/>
                <a:gd name="T73" fmla="*/ 25 h 25"/>
                <a:gd name="T74" fmla="*/ 8400 w 13050"/>
                <a:gd name="T75" fmla="*/ 12 h 25"/>
                <a:gd name="T76" fmla="*/ 8762 w 13050"/>
                <a:gd name="T77" fmla="*/ 0 h 25"/>
                <a:gd name="T78" fmla="*/ 9025 w 13050"/>
                <a:gd name="T79" fmla="*/ 12 h 25"/>
                <a:gd name="T80" fmla="*/ 9112 w 13050"/>
                <a:gd name="T81" fmla="*/ 25 h 25"/>
                <a:gd name="T82" fmla="*/ 9287 w 13050"/>
                <a:gd name="T83" fmla="*/ 0 h 25"/>
                <a:gd name="T84" fmla="*/ 9712 w 13050"/>
                <a:gd name="T85" fmla="*/ 0 h 25"/>
                <a:gd name="T86" fmla="*/ 9887 w 13050"/>
                <a:gd name="T87" fmla="*/ 25 h 25"/>
                <a:gd name="T88" fmla="*/ 9975 w 13050"/>
                <a:gd name="T89" fmla="*/ 12 h 25"/>
                <a:gd name="T90" fmla="*/ 10337 w 13050"/>
                <a:gd name="T91" fmla="*/ 0 h 25"/>
                <a:gd name="T92" fmla="*/ 10600 w 13050"/>
                <a:gd name="T93" fmla="*/ 12 h 25"/>
                <a:gd name="T94" fmla="*/ 10687 w 13050"/>
                <a:gd name="T95" fmla="*/ 25 h 25"/>
                <a:gd name="T96" fmla="*/ 10862 w 13050"/>
                <a:gd name="T97" fmla="*/ 0 h 25"/>
                <a:gd name="T98" fmla="*/ 11287 w 13050"/>
                <a:gd name="T99" fmla="*/ 0 h 25"/>
                <a:gd name="T100" fmla="*/ 11462 w 13050"/>
                <a:gd name="T101" fmla="*/ 25 h 25"/>
                <a:gd name="T102" fmla="*/ 11550 w 13050"/>
                <a:gd name="T103" fmla="*/ 12 h 25"/>
                <a:gd name="T104" fmla="*/ 11912 w 13050"/>
                <a:gd name="T105" fmla="*/ 0 h 25"/>
                <a:gd name="T106" fmla="*/ 12175 w 13050"/>
                <a:gd name="T107" fmla="*/ 12 h 25"/>
                <a:gd name="T108" fmla="*/ 12262 w 13050"/>
                <a:gd name="T109" fmla="*/ 25 h 25"/>
                <a:gd name="T110" fmla="*/ 12437 w 13050"/>
                <a:gd name="T111" fmla="*/ 0 h 25"/>
                <a:gd name="T112" fmla="*/ 12862 w 13050"/>
                <a:gd name="T113" fmla="*/ 0 h 25"/>
                <a:gd name="T114" fmla="*/ 13037 w 13050"/>
                <a:gd name="T115" fmla="*/ 25 h 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050" h="25">
                  <a:moveTo>
                    <a:pt x="12" y="0"/>
                  </a:moveTo>
                  <a:lnTo>
                    <a:pt x="87" y="0"/>
                  </a:lnTo>
                  <a:cubicBezTo>
                    <a:pt x="94" y="0"/>
                    <a:pt x="100" y="6"/>
                    <a:pt x="100" y="12"/>
                  </a:cubicBezTo>
                  <a:cubicBezTo>
                    <a:pt x="100" y="19"/>
                    <a:pt x="94" y="25"/>
                    <a:pt x="87" y="25"/>
                  </a:cubicBezTo>
                  <a:lnTo>
                    <a:pt x="12" y="25"/>
                  </a:lnTo>
                  <a:cubicBezTo>
                    <a:pt x="6" y="25"/>
                    <a:pt x="0" y="19"/>
                    <a:pt x="0" y="12"/>
                  </a:cubicBezTo>
                  <a:cubicBezTo>
                    <a:pt x="0" y="6"/>
                    <a:pt x="6" y="0"/>
                    <a:pt x="12" y="0"/>
                  </a:cubicBezTo>
                  <a:close/>
                  <a:moveTo>
                    <a:pt x="187" y="0"/>
                  </a:moveTo>
                  <a:lnTo>
                    <a:pt x="262" y="0"/>
                  </a:lnTo>
                  <a:cubicBezTo>
                    <a:pt x="269" y="0"/>
                    <a:pt x="275" y="6"/>
                    <a:pt x="275" y="12"/>
                  </a:cubicBezTo>
                  <a:cubicBezTo>
                    <a:pt x="275" y="19"/>
                    <a:pt x="269" y="25"/>
                    <a:pt x="262" y="25"/>
                  </a:cubicBezTo>
                  <a:lnTo>
                    <a:pt x="187" y="25"/>
                  </a:lnTo>
                  <a:cubicBezTo>
                    <a:pt x="181" y="25"/>
                    <a:pt x="175" y="19"/>
                    <a:pt x="175" y="12"/>
                  </a:cubicBezTo>
                  <a:cubicBezTo>
                    <a:pt x="175" y="6"/>
                    <a:pt x="181" y="0"/>
                    <a:pt x="187" y="0"/>
                  </a:cubicBezTo>
                  <a:close/>
                  <a:moveTo>
                    <a:pt x="362" y="0"/>
                  </a:moveTo>
                  <a:lnTo>
                    <a:pt x="437" y="0"/>
                  </a:lnTo>
                  <a:cubicBezTo>
                    <a:pt x="444" y="0"/>
                    <a:pt x="450" y="6"/>
                    <a:pt x="450" y="12"/>
                  </a:cubicBezTo>
                  <a:cubicBezTo>
                    <a:pt x="450" y="19"/>
                    <a:pt x="444" y="25"/>
                    <a:pt x="437" y="25"/>
                  </a:cubicBezTo>
                  <a:lnTo>
                    <a:pt x="362" y="25"/>
                  </a:lnTo>
                  <a:cubicBezTo>
                    <a:pt x="356" y="25"/>
                    <a:pt x="350" y="19"/>
                    <a:pt x="350" y="12"/>
                  </a:cubicBezTo>
                  <a:cubicBezTo>
                    <a:pt x="350" y="6"/>
                    <a:pt x="356" y="0"/>
                    <a:pt x="362" y="0"/>
                  </a:cubicBezTo>
                  <a:close/>
                  <a:moveTo>
                    <a:pt x="537" y="0"/>
                  </a:moveTo>
                  <a:lnTo>
                    <a:pt x="612" y="0"/>
                  </a:lnTo>
                  <a:cubicBezTo>
                    <a:pt x="619" y="0"/>
                    <a:pt x="625" y="6"/>
                    <a:pt x="625" y="12"/>
                  </a:cubicBezTo>
                  <a:cubicBezTo>
                    <a:pt x="625" y="19"/>
                    <a:pt x="619" y="25"/>
                    <a:pt x="612" y="25"/>
                  </a:cubicBezTo>
                  <a:lnTo>
                    <a:pt x="537" y="25"/>
                  </a:lnTo>
                  <a:cubicBezTo>
                    <a:pt x="531" y="25"/>
                    <a:pt x="525" y="19"/>
                    <a:pt x="525" y="12"/>
                  </a:cubicBezTo>
                  <a:cubicBezTo>
                    <a:pt x="525" y="6"/>
                    <a:pt x="531" y="0"/>
                    <a:pt x="537" y="0"/>
                  </a:cubicBezTo>
                  <a:close/>
                  <a:moveTo>
                    <a:pt x="712" y="0"/>
                  </a:moveTo>
                  <a:lnTo>
                    <a:pt x="787" y="0"/>
                  </a:lnTo>
                  <a:cubicBezTo>
                    <a:pt x="794" y="0"/>
                    <a:pt x="800" y="6"/>
                    <a:pt x="800" y="12"/>
                  </a:cubicBezTo>
                  <a:cubicBezTo>
                    <a:pt x="800" y="19"/>
                    <a:pt x="794" y="25"/>
                    <a:pt x="787" y="25"/>
                  </a:cubicBezTo>
                  <a:lnTo>
                    <a:pt x="712" y="25"/>
                  </a:lnTo>
                  <a:cubicBezTo>
                    <a:pt x="706" y="25"/>
                    <a:pt x="700" y="19"/>
                    <a:pt x="700" y="12"/>
                  </a:cubicBezTo>
                  <a:cubicBezTo>
                    <a:pt x="700" y="6"/>
                    <a:pt x="706" y="0"/>
                    <a:pt x="712" y="0"/>
                  </a:cubicBezTo>
                  <a:close/>
                  <a:moveTo>
                    <a:pt x="887" y="0"/>
                  </a:moveTo>
                  <a:lnTo>
                    <a:pt x="962" y="0"/>
                  </a:lnTo>
                  <a:cubicBezTo>
                    <a:pt x="969" y="0"/>
                    <a:pt x="975" y="6"/>
                    <a:pt x="975" y="12"/>
                  </a:cubicBezTo>
                  <a:cubicBezTo>
                    <a:pt x="975" y="19"/>
                    <a:pt x="969" y="25"/>
                    <a:pt x="962" y="25"/>
                  </a:cubicBezTo>
                  <a:lnTo>
                    <a:pt x="887" y="25"/>
                  </a:lnTo>
                  <a:cubicBezTo>
                    <a:pt x="881" y="25"/>
                    <a:pt x="875" y="19"/>
                    <a:pt x="875" y="12"/>
                  </a:cubicBezTo>
                  <a:cubicBezTo>
                    <a:pt x="875" y="6"/>
                    <a:pt x="881" y="0"/>
                    <a:pt x="887" y="0"/>
                  </a:cubicBezTo>
                  <a:close/>
                  <a:moveTo>
                    <a:pt x="1062" y="0"/>
                  </a:moveTo>
                  <a:lnTo>
                    <a:pt x="1137" y="0"/>
                  </a:lnTo>
                  <a:cubicBezTo>
                    <a:pt x="1144" y="0"/>
                    <a:pt x="1150" y="6"/>
                    <a:pt x="1150" y="12"/>
                  </a:cubicBezTo>
                  <a:cubicBezTo>
                    <a:pt x="1150" y="19"/>
                    <a:pt x="1144" y="25"/>
                    <a:pt x="1137" y="25"/>
                  </a:cubicBezTo>
                  <a:lnTo>
                    <a:pt x="1062" y="25"/>
                  </a:lnTo>
                  <a:cubicBezTo>
                    <a:pt x="1056" y="25"/>
                    <a:pt x="1050" y="19"/>
                    <a:pt x="1050" y="12"/>
                  </a:cubicBezTo>
                  <a:cubicBezTo>
                    <a:pt x="1050" y="6"/>
                    <a:pt x="1056" y="0"/>
                    <a:pt x="1062" y="0"/>
                  </a:cubicBezTo>
                  <a:close/>
                  <a:moveTo>
                    <a:pt x="1237" y="0"/>
                  </a:moveTo>
                  <a:lnTo>
                    <a:pt x="1312" y="0"/>
                  </a:lnTo>
                  <a:cubicBezTo>
                    <a:pt x="1319" y="0"/>
                    <a:pt x="1325" y="6"/>
                    <a:pt x="1325" y="12"/>
                  </a:cubicBezTo>
                  <a:cubicBezTo>
                    <a:pt x="1325" y="19"/>
                    <a:pt x="1319" y="25"/>
                    <a:pt x="1312" y="25"/>
                  </a:cubicBezTo>
                  <a:lnTo>
                    <a:pt x="1237" y="25"/>
                  </a:lnTo>
                  <a:cubicBezTo>
                    <a:pt x="1231" y="25"/>
                    <a:pt x="1225" y="19"/>
                    <a:pt x="1225" y="12"/>
                  </a:cubicBezTo>
                  <a:cubicBezTo>
                    <a:pt x="1225" y="6"/>
                    <a:pt x="1231" y="0"/>
                    <a:pt x="1237" y="0"/>
                  </a:cubicBezTo>
                  <a:close/>
                  <a:moveTo>
                    <a:pt x="1412" y="0"/>
                  </a:moveTo>
                  <a:lnTo>
                    <a:pt x="1487" y="0"/>
                  </a:lnTo>
                  <a:cubicBezTo>
                    <a:pt x="1494" y="0"/>
                    <a:pt x="1500" y="6"/>
                    <a:pt x="1500" y="12"/>
                  </a:cubicBezTo>
                  <a:cubicBezTo>
                    <a:pt x="1500" y="19"/>
                    <a:pt x="1494" y="25"/>
                    <a:pt x="1487" y="25"/>
                  </a:cubicBezTo>
                  <a:lnTo>
                    <a:pt x="1412" y="25"/>
                  </a:lnTo>
                  <a:cubicBezTo>
                    <a:pt x="1406" y="25"/>
                    <a:pt x="1400" y="19"/>
                    <a:pt x="1400" y="12"/>
                  </a:cubicBezTo>
                  <a:cubicBezTo>
                    <a:pt x="1400" y="6"/>
                    <a:pt x="1406" y="0"/>
                    <a:pt x="1412" y="0"/>
                  </a:cubicBezTo>
                  <a:close/>
                  <a:moveTo>
                    <a:pt x="1587" y="0"/>
                  </a:moveTo>
                  <a:lnTo>
                    <a:pt x="1662" y="0"/>
                  </a:lnTo>
                  <a:cubicBezTo>
                    <a:pt x="1669" y="0"/>
                    <a:pt x="1675" y="6"/>
                    <a:pt x="1675" y="12"/>
                  </a:cubicBezTo>
                  <a:cubicBezTo>
                    <a:pt x="1675" y="19"/>
                    <a:pt x="1669" y="25"/>
                    <a:pt x="1662" y="25"/>
                  </a:cubicBezTo>
                  <a:lnTo>
                    <a:pt x="1587" y="25"/>
                  </a:lnTo>
                  <a:cubicBezTo>
                    <a:pt x="1581" y="25"/>
                    <a:pt x="1575" y="19"/>
                    <a:pt x="1575" y="12"/>
                  </a:cubicBezTo>
                  <a:cubicBezTo>
                    <a:pt x="1575" y="6"/>
                    <a:pt x="1581" y="0"/>
                    <a:pt x="1587" y="0"/>
                  </a:cubicBezTo>
                  <a:close/>
                  <a:moveTo>
                    <a:pt x="1762" y="0"/>
                  </a:moveTo>
                  <a:lnTo>
                    <a:pt x="1837" y="0"/>
                  </a:lnTo>
                  <a:cubicBezTo>
                    <a:pt x="1844" y="0"/>
                    <a:pt x="1850" y="6"/>
                    <a:pt x="1850" y="12"/>
                  </a:cubicBezTo>
                  <a:cubicBezTo>
                    <a:pt x="1850" y="19"/>
                    <a:pt x="1844" y="25"/>
                    <a:pt x="1837" y="25"/>
                  </a:cubicBezTo>
                  <a:lnTo>
                    <a:pt x="1762" y="25"/>
                  </a:lnTo>
                  <a:cubicBezTo>
                    <a:pt x="1756" y="25"/>
                    <a:pt x="1750" y="19"/>
                    <a:pt x="1750" y="12"/>
                  </a:cubicBezTo>
                  <a:cubicBezTo>
                    <a:pt x="1750" y="6"/>
                    <a:pt x="1756" y="0"/>
                    <a:pt x="1762" y="0"/>
                  </a:cubicBezTo>
                  <a:close/>
                  <a:moveTo>
                    <a:pt x="1937" y="0"/>
                  </a:moveTo>
                  <a:lnTo>
                    <a:pt x="2012" y="0"/>
                  </a:lnTo>
                  <a:cubicBezTo>
                    <a:pt x="2019" y="0"/>
                    <a:pt x="2025" y="6"/>
                    <a:pt x="2025" y="12"/>
                  </a:cubicBezTo>
                  <a:cubicBezTo>
                    <a:pt x="2025" y="19"/>
                    <a:pt x="2019" y="25"/>
                    <a:pt x="2012" y="25"/>
                  </a:cubicBezTo>
                  <a:lnTo>
                    <a:pt x="1937" y="25"/>
                  </a:lnTo>
                  <a:cubicBezTo>
                    <a:pt x="1931" y="25"/>
                    <a:pt x="1925" y="19"/>
                    <a:pt x="1925" y="12"/>
                  </a:cubicBezTo>
                  <a:cubicBezTo>
                    <a:pt x="1925" y="6"/>
                    <a:pt x="1931" y="0"/>
                    <a:pt x="1937" y="0"/>
                  </a:cubicBezTo>
                  <a:close/>
                  <a:moveTo>
                    <a:pt x="2112" y="0"/>
                  </a:moveTo>
                  <a:lnTo>
                    <a:pt x="2187" y="0"/>
                  </a:lnTo>
                  <a:cubicBezTo>
                    <a:pt x="2194" y="0"/>
                    <a:pt x="2200" y="6"/>
                    <a:pt x="2200" y="12"/>
                  </a:cubicBezTo>
                  <a:cubicBezTo>
                    <a:pt x="2200" y="19"/>
                    <a:pt x="2194" y="25"/>
                    <a:pt x="2187" y="25"/>
                  </a:cubicBezTo>
                  <a:lnTo>
                    <a:pt x="2112" y="25"/>
                  </a:lnTo>
                  <a:cubicBezTo>
                    <a:pt x="2106" y="25"/>
                    <a:pt x="2100" y="19"/>
                    <a:pt x="2100" y="12"/>
                  </a:cubicBezTo>
                  <a:cubicBezTo>
                    <a:pt x="2100" y="6"/>
                    <a:pt x="2106" y="0"/>
                    <a:pt x="2112" y="0"/>
                  </a:cubicBezTo>
                  <a:close/>
                  <a:moveTo>
                    <a:pt x="2287" y="0"/>
                  </a:moveTo>
                  <a:lnTo>
                    <a:pt x="2362" y="0"/>
                  </a:lnTo>
                  <a:cubicBezTo>
                    <a:pt x="2369" y="0"/>
                    <a:pt x="2375" y="6"/>
                    <a:pt x="2375" y="12"/>
                  </a:cubicBezTo>
                  <a:cubicBezTo>
                    <a:pt x="2375" y="19"/>
                    <a:pt x="2369" y="25"/>
                    <a:pt x="2362" y="25"/>
                  </a:cubicBezTo>
                  <a:lnTo>
                    <a:pt x="2287" y="25"/>
                  </a:lnTo>
                  <a:cubicBezTo>
                    <a:pt x="2281" y="25"/>
                    <a:pt x="2275" y="19"/>
                    <a:pt x="2275" y="12"/>
                  </a:cubicBezTo>
                  <a:cubicBezTo>
                    <a:pt x="2275" y="6"/>
                    <a:pt x="2281" y="0"/>
                    <a:pt x="2287" y="0"/>
                  </a:cubicBezTo>
                  <a:close/>
                  <a:moveTo>
                    <a:pt x="2462" y="0"/>
                  </a:moveTo>
                  <a:lnTo>
                    <a:pt x="2537" y="0"/>
                  </a:lnTo>
                  <a:cubicBezTo>
                    <a:pt x="2544" y="0"/>
                    <a:pt x="2550" y="6"/>
                    <a:pt x="2550" y="12"/>
                  </a:cubicBezTo>
                  <a:cubicBezTo>
                    <a:pt x="2550" y="19"/>
                    <a:pt x="2544" y="25"/>
                    <a:pt x="2537" y="25"/>
                  </a:cubicBezTo>
                  <a:lnTo>
                    <a:pt x="2462" y="25"/>
                  </a:lnTo>
                  <a:cubicBezTo>
                    <a:pt x="2456" y="25"/>
                    <a:pt x="2450" y="19"/>
                    <a:pt x="2450" y="12"/>
                  </a:cubicBezTo>
                  <a:cubicBezTo>
                    <a:pt x="2450" y="6"/>
                    <a:pt x="2456" y="0"/>
                    <a:pt x="2462" y="0"/>
                  </a:cubicBezTo>
                  <a:close/>
                  <a:moveTo>
                    <a:pt x="2637" y="0"/>
                  </a:moveTo>
                  <a:lnTo>
                    <a:pt x="2712" y="0"/>
                  </a:lnTo>
                  <a:cubicBezTo>
                    <a:pt x="2719" y="0"/>
                    <a:pt x="2725" y="6"/>
                    <a:pt x="2725" y="12"/>
                  </a:cubicBezTo>
                  <a:cubicBezTo>
                    <a:pt x="2725" y="19"/>
                    <a:pt x="2719" y="25"/>
                    <a:pt x="2712" y="25"/>
                  </a:cubicBezTo>
                  <a:lnTo>
                    <a:pt x="2637" y="25"/>
                  </a:lnTo>
                  <a:cubicBezTo>
                    <a:pt x="2631" y="25"/>
                    <a:pt x="2625" y="19"/>
                    <a:pt x="2625" y="12"/>
                  </a:cubicBezTo>
                  <a:cubicBezTo>
                    <a:pt x="2625" y="6"/>
                    <a:pt x="2631" y="0"/>
                    <a:pt x="2637" y="0"/>
                  </a:cubicBezTo>
                  <a:close/>
                  <a:moveTo>
                    <a:pt x="2812" y="0"/>
                  </a:moveTo>
                  <a:lnTo>
                    <a:pt x="2887" y="0"/>
                  </a:lnTo>
                  <a:cubicBezTo>
                    <a:pt x="2894" y="0"/>
                    <a:pt x="2900" y="6"/>
                    <a:pt x="2900" y="12"/>
                  </a:cubicBezTo>
                  <a:cubicBezTo>
                    <a:pt x="2900" y="19"/>
                    <a:pt x="2894" y="25"/>
                    <a:pt x="2887" y="25"/>
                  </a:cubicBezTo>
                  <a:lnTo>
                    <a:pt x="2812" y="25"/>
                  </a:lnTo>
                  <a:cubicBezTo>
                    <a:pt x="2806" y="25"/>
                    <a:pt x="2800" y="19"/>
                    <a:pt x="2800" y="12"/>
                  </a:cubicBezTo>
                  <a:cubicBezTo>
                    <a:pt x="2800" y="6"/>
                    <a:pt x="2806" y="0"/>
                    <a:pt x="2812" y="0"/>
                  </a:cubicBezTo>
                  <a:close/>
                  <a:moveTo>
                    <a:pt x="2987" y="0"/>
                  </a:moveTo>
                  <a:lnTo>
                    <a:pt x="3062" y="0"/>
                  </a:lnTo>
                  <a:cubicBezTo>
                    <a:pt x="3069" y="0"/>
                    <a:pt x="3075" y="6"/>
                    <a:pt x="3075" y="12"/>
                  </a:cubicBezTo>
                  <a:cubicBezTo>
                    <a:pt x="3075" y="19"/>
                    <a:pt x="3069" y="25"/>
                    <a:pt x="3062" y="25"/>
                  </a:cubicBezTo>
                  <a:lnTo>
                    <a:pt x="2987" y="25"/>
                  </a:lnTo>
                  <a:cubicBezTo>
                    <a:pt x="2981" y="25"/>
                    <a:pt x="2975" y="19"/>
                    <a:pt x="2975" y="12"/>
                  </a:cubicBezTo>
                  <a:cubicBezTo>
                    <a:pt x="2975" y="6"/>
                    <a:pt x="2981" y="0"/>
                    <a:pt x="2987" y="0"/>
                  </a:cubicBezTo>
                  <a:close/>
                  <a:moveTo>
                    <a:pt x="3162" y="0"/>
                  </a:moveTo>
                  <a:lnTo>
                    <a:pt x="3237" y="0"/>
                  </a:lnTo>
                  <a:cubicBezTo>
                    <a:pt x="3244" y="0"/>
                    <a:pt x="3250" y="6"/>
                    <a:pt x="3250" y="12"/>
                  </a:cubicBezTo>
                  <a:cubicBezTo>
                    <a:pt x="3250" y="19"/>
                    <a:pt x="3244" y="25"/>
                    <a:pt x="3237" y="25"/>
                  </a:cubicBezTo>
                  <a:lnTo>
                    <a:pt x="3162" y="25"/>
                  </a:lnTo>
                  <a:cubicBezTo>
                    <a:pt x="3156" y="25"/>
                    <a:pt x="3150" y="19"/>
                    <a:pt x="3150" y="12"/>
                  </a:cubicBezTo>
                  <a:cubicBezTo>
                    <a:pt x="3150" y="6"/>
                    <a:pt x="3156" y="0"/>
                    <a:pt x="3162" y="0"/>
                  </a:cubicBezTo>
                  <a:close/>
                  <a:moveTo>
                    <a:pt x="3337" y="0"/>
                  </a:moveTo>
                  <a:lnTo>
                    <a:pt x="3412" y="0"/>
                  </a:lnTo>
                  <a:cubicBezTo>
                    <a:pt x="3419" y="0"/>
                    <a:pt x="3425" y="6"/>
                    <a:pt x="3425" y="12"/>
                  </a:cubicBezTo>
                  <a:cubicBezTo>
                    <a:pt x="3425" y="19"/>
                    <a:pt x="3419" y="25"/>
                    <a:pt x="3412" y="25"/>
                  </a:cubicBezTo>
                  <a:lnTo>
                    <a:pt x="3337" y="25"/>
                  </a:lnTo>
                  <a:cubicBezTo>
                    <a:pt x="3331" y="25"/>
                    <a:pt x="3325" y="19"/>
                    <a:pt x="3325" y="12"/>
                  </a:cubicBezTo>
                  <a:cubicBezTo>
                    <a:pt x="3325" y="6"/>
                    <a:pt x="3331" y="0"/>
                    <a:pt x="3337" y="0"/>
                  </a:cubicBezTo>
                  <a:close/>
                  <a:moveTo>
                    <a:pt x="3512" y="0"/>
                  </a:moveTo>
                  <a:lnTo>
                    <a:pt x="3587" y="0"/>
                  </a:lnTo>
                  <a:cubicBezTo>
                    <a:pt x="3594" y="0"/>
                    <a:pt x="3600" y="6"/>
                    <a:pt x="3600" y="12"/>
                  </a:cubicBezTo>
                  <a:cubicBezTo>
                    <a:pt x="3600" y="19"/>
                    <a:pt x="3594" y="25"/>
                    <a:pt x="3587" y="25"/>
                  </a:cubicBezTo>
                  <a:lnTo>
                    <a:pt x="3512" y="25"/>
                  </a:lnTo>
                  <a:cubicBezTo>
                    <a:pt x="3506" y="25"/>
                    <a:pt x="3500" y="19"/>
                    <a:pt x="3500" y="12"/>
                  </a:cubicBezTo>
                  <a:cubicBezTo>
                    <a:pt x="3500" y="6"/>
                    <a:pt x="3506" y="0"/>
                    <a:pt x="3512" y="0"/>
                  </a:cubicBezTo>
                  <a:close/>
                  <a:moveTo>
                    <a:pt x="3687" y="0"/>
                  </a:moveTo>
                  <a:lnTo>
                    <a:pt x="3762" y="0"/>
                  </a:lnTo>
                  <a:cubicBezTo>
                    <a:pt x="3769" y="0"/>
                    <a:pt x="3775" y="6"/>
                    <a:pt x="3775" y="12"/>
                  </a:cubicBezTo>
                  <a:cubicBezTo>
                    <a:pt x="3775" y="19"/>
                    <a:pt x="3769" y="25"/>
                    <a:pt x="3762" y="25"/>
                  </a:cubicBezTo>
                  <a:lnTo>
                    <a:pt x="3687" y="25"/>
                  </a:lnTo>
                  <a:cubicBezTo>
                    <a:pt x="3681" y="25"/>
                    <a:pt x="3675" y="19"/>
                    <a:pt x="3675" y="12"/>
                  </a:cubicBezTo>
                  <a:cubicBezTo>
                    <a:pt x="3675" y="6"/>
                    <a:pt x="3681" y="0"/>
                    <a:pt x="3687" y="0"/>
                  </a:cubicBezTo>
                  <a:close/>
                  <a:moveTo>
                    <a:pt x="3862" y="0"/>
                  </a:moveTo>
                  <a:lnTo>
                    <a:pt x="3937" y="0"/>
                  </a:lnTo>
                  <a:cubicBezTo>
                    <a:pt x="3944" y="0"/>
                    <a:pt x="3950" y="6"/>
                    <a:pt x="3950" y="12"/>
                  </a:cubicBezTo>
                  <a:cubicBezTo>
                    <a:pt x="3950" y="19"/>
                    <a:pt x="3944" y="25"/>
                    <a:pt x="3937" y="25"/>
                  </a:cubicBezTo>
                  <a:lnTo>
                    <a:pt x="3862" y="25"/>
                  </a:lnTo>
                  <a:cubicBezTo>
                    <a:pt x="3856" y="25"/>
                    <a:pt x="3850" y="19"/>
                    <a:pt x="3850" y="12"/>
                  </a:cubicBezTo>
                  <a:cubicBezTo>
                    <a:pt x="3850" y="6"/>
                    <a:pt x="3856" y="0"/>
                    <a:pt x="3862" y="0"/>
                  </a:cubicBezTo>
                  <a:close/>
                  <a:moveTo>
                    <a:pt x="4037" y="0"/>
                  </a:moveTo>
                  <a:lnTo>
                    <a:pt x="4112" y="0"/>
                  </a:lnTo>
                  <a:cubicBezTo>
                    <a:pt x="4119" y="0"/>
                    <a:pt x="4125" y="6"/>
                    <a:pt x="4125" y="12"/>
                  </a:cubicBezTo>
                  <a:cubicBezTo>
                    <a:pt x="4125" y="19"/>
                    <a:pt x="4119" y="25"/>
                    <a:pt x="4112" y="25"/>
                  </a:cubicBezTo>
                  <a:lnTo>
                    <a:pt x="4037" y="25"/>
                  </a:lnTo>
                  <a:cubicBezTo>
                    <a:pt x="4031" y="25"/>
                    <a:pt x="4025" y="19"/>
                    <a:pt x="4025" y="12"/>
                  </a:cubicBezTo>
                  <a:cubicBezTo>
                    <a:pt x="4025" y="6"/>
                    <a:pt x="4031" y="0"/>
                    <a:pt x="4037" y="0"/>
                  </a:cubicBezTo>
                  <a:close/>
                  <a:moveTo>
                    <a:pt x="4212" y="0"/>
                  </a:moveTo>
                  <a:lnTo>
                    <a:pt x="4287" y="0"/>
                  </a:lnTo>
                  <a:cubicBezTo>
                    <a:pt x="4294" y="0"/>
                    <a:pt x="4300" y="6"/>
                    <a:pt x="4300" y="12"/>
                  </a:cubicBezTo>
                  <a:cubicBezTo>
                    <a:pt x="4300" y="19"/>
                    <a:pt x="4294" y="25"/>
                    <a:pt x="4287" y="25"/>
                  </a:cubicBezTo>
                  <a:lnTo>
                    <a:pt x="4212" y="25"/>
                  </a:lnTo>
                  <a:cubicBezTo>
                    <a:pt x="4206" y="25"/>
                    <a:pt x="4200" y="19"/>
                    <a:pt x="4200" y="12"/>
                  </a:cubicBezTo>
                  <a:cubicBezTo>
                    <a:pt x="4200" y="6"/>
                    <a:pt x="4206" y="0"/>
                    <a:pt x="4212" y="0"/>
                  </a:cubicBezTo>
                  <a:close/>
                  <a:moveTo>
                    <a:pt x="4387" y="0"/>
                  </a:moveTo>
                  <a:lnTo>
                    <a:pt x="4462" y="0"/>
                  </a:lnTo>
                  <a:cubicBezTo>
                    <a:pt x="4469" y="0"/>
                    <a:pt x="4475" y="6"/>
                    <a:pt x="4475" y="12"/>
                  </a:cubicBezTo>
                  <a:cubicBezTo>
                    <a:pt x="4475" y="19"/>
                    <a:pt x="4469" y="25"/>
                    <a:pt x="4462" y="25"/>
                  </a:cubicBezTo>
                  <a:lnTo>
                    <a:pt x="4387" y="25"/>
                  </a:lnTo>
                  <a:cubicBezTo>
                    <a:pt x="4381" y="25"/>
                    <a:pt x="4375" y="19"/>
                    <a:pt x="4375" y="12"/>
                  </a:cubicBezTo>
                  <a:cubicBezTo>
                    <a:pt x="4375" y="6"/>
                    <a:pt x="4381" y="0"/>
                    <a:pt x="4387" y="0"/>
                  </a:cubicBezTo>
                  <a:close/>
                  <a:moveTo>
                    <a:pt x="4562" y="0"/>
                  </a:moveTo>
                  <a:lnTo>
                    <a:pt x="4637" y="0"/>
                  </a:lnTo>
                  <a:cubicBezTo>
                    <a:pt x="4644" y="0"/>
                    <a:pt x="4650" y="6"/>
                    <a:pt x="4650" y="12"/>
                  </a:cubicBezTo>
                  <a:cubicBezTo>
                    <a:pt x="4650" y="19"/>
                    <a:pt x="4644" y="25"/>
                    <a:pt x="4637" y="25"/>
                  </a:cubicBezTo>
                  <a:lnTo>
                    <a:pt x="4562" y="25"/>
                  </a:lnTo>
                  <a:cubicBezTo>
                    <a:pt x="4556" y="25"/>
                    <a:pt x="4550" y="19"/>
                    <a:pt x="4550" y="12"/>
                  </a:cubicBezTo>
                  <a:cubicBezTo>
                    <a:pt x="4550" y="6"/>
                    <a:pt x="4556" y="0"/>
                    <a:pt x="4562" y="0"/>
                  </a:cubicBezTo>
                  <a:close/>
                  <a:moveTo>
                    <a:pt x="4737" y="0"/>
                  </a:moveTo>
                  <a:lnTo>
                    <a:pt x="4812" y="0"/>
                  </a:lnTo>
                  <a:cubicBezTo>
                    <a:pt x="4819" y="0"/>
                    <a:pt x="4825" y="6"/>
                    <a:pt x="4825" y="12"/>
                  </a:cubicBezTo>
                  <a:cubicBezTo>
                    <a:pt x="4825" y="19"/>
                    <a:pt x="4819" y="25"/>
                    <a:pt x="4812" y="25"/>
                  </a:cubicBezTo>
                  <a:lnTo>
                    <a:pt x="4737" y="25"/>
                  </a:lnTo>
                  <a:cubicBezTo>
                    <a:pt x="4731" y="25"/>
                    <a:pt x="4725" y="19"/>
                    <a:pt x="4725" y="12"/>
                  </a:cubicBezTo>
                  <a:cubicBezTo>
                    <a:pt x="4725" y="6"/>
                    <a:pt x="4731" y="0"/>
                    <a:pt x="4737" y="0"/>
                  </a:cubicBezTo>
                  <a:close/>
                  <a:moveTo>
                    <a:pt x="4912" y="0"/>
                  </a:moveTo>
                  <a:lnTo>
                    <a:pt x="4987" y="0"/>
                  </a:lnTo>
                  <a:cubicBezTo>
                    <a:pt x="4994" y="0"/>
                    <a:pt x="5000" y="6"/>
                    <a:pt x="5000" y="12"/>
                  </a:cubicBezTo>
                  <a:cubicBezTo>
                    <a:pt x="5000" y="19"/>
                    <a:pt x="4994" y="25"/>
                    <a:pt x="4987" y="25"/>
                  </a:cubicBezTo>
                  <a:lnTo>
                    <a:pt x="4912" y="25"/>
                  </a:lnTo>
                  <a:cubicBezTo>
                    <a:pt x="4906" y="25"/>
                    <a:pt x="4900" y="19"/>
                    <a:pt x="4900" y="12"/>
                  </a:cubicBezTo>
                  <a:cubicBezTo>
                    <a:pt x="4900" y="6"/>
                    <a:pt x="4906" y="0"/>
                    <a:pt x="4912" y="0"/>
                  </a:cubicBezTo>
                  <a:close/>
                  <a:moveTo>
                    <a:pt x="5087" y="0"/>
                  </a:moveTo>
                  <a:lnTo>
                    <a:pt x="5162" y="0"/>
                  </a:lnTo>
                  <a:cubicBezTo>
                    <a:pt x="5169" y="0"/>
                    <a:pt x="5175" y="6"/>
                    <a:pt x="5175" y="12"/>
                  </a:cubicBezTo>
                  <a:cubicBezTo>
                    <a:pt x="5175" y="19"/>
                    <a:pt x="5169" y="25"/>
                    <a:pt x="5162" y="25"/>
                  </a:cubicBezTo>
                  <a:lnTo>
                    <a:pt x="5087" y="25"/>
                  </a:lnTo>
                  <a:cubicBezTo>
                    <a:pt x="5081" y="25"/>
                    <a:pt x="5075" y="19"/>
                    <a:pt x="5075" y="12"/>
                  </a:cubicBezTo>
                  <a:cubicBezTo>
                    <a:pt x="5075" y="6"/>
                    <a:pt x="5081" y="0"/>
                    <a:pt x="5087" y="0"/>
                  </a:cubicBezTo>
                  <a:close/>
                  <a:moveTo>
                    <a:pt x="5262" y="0"/>
                  </a:moveTo>
                  <a:lnTo>
                    <a:pt x="5337" y="0"/>
                  </a:lnTo>
                  <a:cubicBezTo>
                    <a:pt x="5344" y="0"/>
                    <a:pt x="5350" y="6"/>
                    <a:pt x="5350" y="12"/>
                  </a:cubicBezTo>
                  <a:cubicBezTo>
                    <a:pt x="5350" y="19"/>
                    <a:pt x="5344" y="25"/>
                    <a:pt x="5337" y="25"/>
                  </a:cubicBezTo>
                  <a:lnTo>
                    <a:pt x="5262" y="25"/>
                  </a:lnTo>
                  <a:cubicBezTo>
                    <a:pt x="5256" y="25"/>
                    <a:pt x="5250" y="19"/>
                    <a:pt x="5250" y="12"/>
                  </a:cubicBezTo>
                  <a:cubicBezTo>
                    <a:pt x="5250" y="6"/>
                    <a:pt x="5256" y="0"/>
                    <a:pt x="5262" y="0"/>
                  </a:cubicBezTo>
                  <a:close/>
                  <a:moveTo>
                    <a:pt x="5437" y="0"/>
                  </a:moveTo>
                  <a:lnTo>
                    <a:pt x="5512" y="0"/>
                  </a:lnTo>
                  <a:cubicBezTo>
                    <a:pt x="5519" y="0"/>
                    <a:pt x="5525" y="6"/>
                    <a:pt x="5525" y="12"/>
                  </a:cubicBezTo>
                  <a:cubicBezTo>
                    <a:pt x="5525" y="19"/>
                    <a:pt x="5519" y="25"/>
                    <a:pt x="5512" y="25"/>
                  </a:cubicBezTo>
                  <a:lnTo>
                    <a:pt x="5437" y="25"/>
                  </a:lnTo>
                  <a:cubicBezTo>
                    <a:pt x="5431" y="25"/>
                    <a:pt x="5425" y="19"/>
                    <a:pt x="5425" y="12"/>
                  </a:cubicBezTo>
                  <a:cubicBezTo>
                    <a:pt x="5425" y="6"/>
                    <a:pt x="5431" y="0"/>
                    <a:pt x="5437" y="0"/>
                  </a:cubicBezTo>
                  <a:close/>
                  <a:moveTo>
                    <a:pt x="5612" y="0"/>
                  </a:moveTo>
                  <a:lnTo>
                    <a:pt x="5687" y="0"/>
                  </a:lnTo>
                  <a:cubicBezTo>
                    <a:pt x="5694" y="0"/>
                    <a:pt x="5700" y="6"/>
                    <a:pt x="5700" y="12"/>
                  </a:cubicBezTo>
                  <a:cubicBezTo>
                    <a:pt x="5700" y="19"/>
                    <a:pt x="5694" y="25"/>
                    <a:pt x="5687" y="25"/>
                  </a:cubicBezTo>
                  <a:lnTo>
                    <a:pt x="5612" y="25"/>
                  </a:lnTo>
                  <a:cubicBezTo>
                    <a:pt x="5606" y="25"/>
                    <a:pt x="5600" y="19"/>
                    <a:pt x="5600" y="12"/>
                  </a:cubicBezTo>
                  <a:cubicBezTo>
                    <a:pt x="5600" y="6"/>
                    <a:pt x="5606" y="0"/>
                    <a:pt x="5612" y="0"/>
                  </a:cubicBezTo>
                  <a:close/>
                  <a:moveTo>
                    <a:pt x="5787" y="0"/>
                  </a:moveTo>
                  <a:lnTo>
                    <a:pt x="5862" y="0"/>
                  </a:lnTo>
                  <a:cubicBezTo>
                    <a:pt x="5869" y="0"/>
                    <a:pt x="5875" y="6"/>
                    <a:pt x="5875" y="12"/>
                  </a:cubicBezTo>
                  <a:cubicBezTo>
                    <a:pt x="5875" y="19"/>
                    <a:pt x="5869" y="25"/>
                    <a:pt x="5862" y="25"/>
                  </a:cubicBezTo>
                  <a:lnTo>
                    <a:pt x="5787" y="25"/>
                  </a:lnTo>
                  <a:cubicBezTo>
                    <a:pt x="5781" y="25"/>
                    <a:pt x="5775" y="19"/>
                    <a:pt x="5775" y="12"/>
                  </a:cubicBezTo>
                  <a:cubicBezTo>
                    <a:pt x="5775" y="6"/>
                    <a:pt x="5781" y="0"/>
                    <a:pt x="5787" y="0"/>
                  </a:cubicBezTo>
                  <a:close/>
                  <a:moveTo>
                    <a:pt x="5962" y="0"/>
                  </a:moveTo>
                  <a:lnTo>
                    <a:pt x="6037" y="0"/>
                  </a:lnTo>
                  <a:cubicBezTo>
                    <a:pt x="6044" y="0"/>
                    <a:pt x="6050" y="6"/>
                    <a:pt x="6050" y="12"/>
                  </a:cubicBezTo>
                  <a:cubicBezTo>
                    <a:pt x="6050" y="19"/>
                    <a:pt x="6044" y="25"/>
                    <a:pt x="6037" y="25"/>
                  </a:cubicBezTo>
                  <a:lnTo>
                    <a:pt x="5962" y="25"/>
                  </a:lnTo>
                  <a:cubicBezTo>
                    <a:pt x="5956" y="25"/>
                    <a:pt x="5950" y="19"/>
                    <a:pt x="5950" y="12"/>
                  </a:cubicBezTo>
                  <a:cubicBezTo>
                    <a:pt x="5950" y="6"/>
                    <a:pt x="5956" y="0"/>
                    <a:pt x="5962" y="0"/>
                  </a:cubicBezTo>
                  <a:close/>
                  <a:moveTo>
                    <a:pt x="6137" y="0"/>
                  </a:moveTo>
                  <a:lnTo>
                    <a:pt x="6212" y="0"/>
                  </a:lnTo>
                  <a:cubicBezTo>
                    <a:pt x="6219" y="0"/>
                    <a:pt x="6225" y="6"/>
                    <a:pt x="6225" y="12"/>
                  </a:cubicBezTo>
                  <a:cubicBezTo>
                    <a:pt x="6225" y="19"/>
                    <a:pt x="6219" y="25"/>
                    <a:pt x="6212" y="25"/>
                  </a:cubicBezTo>
                  <a:lnTo>
                    <a:pt x="6137" y="25"/>
                  </a:lnTo>
                  <a:cubicBezTo>
                    <a:pt x="6131" y="25"/>
                    <a:pt x="6125" y="19"/>
                    <a:pt x="6125" y="12"/>
                  </a:cubicBezTo>
                  <a:cubicBezTo>
                    <a:pt x="6125" y="6"/>
                    <a:pt x="6131" y="0"/>
                    <a:pt x="6137" y="0"/>
                  </a:cubicBezTo>
                  <a:close/>
                  <a:moveTo>
                    <a:pt x="6312" y="0"/>
                  </a:moveTo>
                  <a:lnTo>
                    <a:pt x="6387" y="0"/>
                  </a:lnTo>
                  <a:cubicBezTo>
                    <a:pt x="6394" y="0"/>
                    <a:pt x="6400" y="6"/>
                    <a:pt x="6400" y="12"/>
                  </a:cubicBezTo>
                  <a:cubicBezTo>
                    <a:pt x="6400" y="19"/>
                    <a:pt x="6394" y="25"/>
                    <a:pt x="6387" y="25"/>
                  </a:cubicBezTo>
                  <a:lnTo>
                    <a:pt x="6312" y="25"/>
                  </a:lnTo>
                  <a:cubicBezTo>
                    <a:pt x="6306" y="25"/>
                    <a:pt x="6300" y="19"/>
                    <a:pt x="6300" y="12"/>
                  </a:cubicBezTo>
                  <a:cubicBezTo>
                    <a:pt x="6300" y="6"/>
                    <a:pt x="6306" y="0"/>
                    <a:pt x="6312" y="0"/>
                  </a:cubicBezTo>
                  <a:close/>
                  <a:moveTo>
                    <a:pt x="6487" y="0"/>
                  </a:moveTo>
                  <a:lnTo>
                    <a:pt x="6562" y="0"/>
                  </a:lnTo>
                  <a:cubicBezTo>
                    <a:pt x="6569" y="0"/>
                    <a:pt x="6575" y="6"/>
                    <a:pt x="6575" y="12"/>
                  </a:cubicBezTo>
                  <a:cubicBezTo>
                    <a:pt x="6575" y="19"/>
                    <a:pt x="6569" y="25"/>
                    <a:pt x="6562" y="25"/>
                  </a:cubicBezTo>
                  <a:lnTo>
                    <a:pt x="6487" y="25"/>
                  </a:lnTo>
                  <a:cubicBezTo>
                    <a:pt x="6481" y="25"/>
                    <a:pt x="6475" y="19"/>
                    <a:pt x="6475" y="12"/>
                  </a:cubicBezTo>
                  <a:cubicBezTo>
                    <a:pt x="6475" y="6"/>
                    <a:pt x="6481" y="0"/>
                    <a:pt x="6487" y="0"/>
                  </a:cubicBezTo>
                  <a:close/>
                  <a:moveTo>
                    <a:pt x="6662" y="0"/>
                  </a:moveTo>
                  <a:lnTo>
                    <a:pt x="6737" y="0"/>
                  </a:lnTo>
                  <a:cubicBezTo>
                    <a:pt x="6744" y="0"/>
                    <a:pt x="6750" y="6"/>
                    <a:pt x="6750" y="12"/>
                  </a:cubicBezTo>
                  <a:cubicBezTo>
                    <a:pt x="6750" y="19"/>
                    <a:pt x="6744" y="25"/>
                    <a:pt x="6737" y="25"/>
                  </a:cubicBezTo>
                  <a:lnTo>
                    <a:pt x="6662" y="25"/>
                  </a:lnTo>
                  <a:cubicBezTo>
                    <a:pt x="6656" y="25"/>
                    <a:pt x="6650" y="19"/>
                    <a:pt x="6650" y="12"/>
                  </a:cubicBezTo>
                  <a:cubicBezTo>
                    <a:pt x="6650" y="6"/>
                    <a:pt x="6656" y="0"/>
                    <a:pt x="6662" y="0"/>
                  </a:cubicBezTo>
                  <a:close/>
                  <a:moveTo>
                    <a:pt x="6837" y="0"/>
                  </a:moveTo>
                  <a:lnTo>
                    <a:pt x="6912" y="0"/>
                  </a:lnTo>
                  <a:cubicBezTo>
                    <a:pt x="6919" y="0"/>
                    <a:pt x="6925" y="6"/>
                    <a:pt x="6925" y="12"/>
                  </a:cubicBezTo>
                  <a:cubicBezTo>
                    <a:pt x="6925" y="19"/>
                    <a:pt x="6919" y="25"/>
                    <a:pt x="6912" y="25"/>
                  </a:cubicBezTo>
                  <a:lnTo>
                    <a:pt x="6837" y="25"/>
                  </a:lnTo>
                  <a:cubicBezTo>
                    <a:pt x="6831" y="25"/>
                    <a:pt x="6825" y="19"/>
                    <a:pt x="6825" y="12"/>
                  </a:cubicBezTo>
                  <a:cubicBezTo>
                    <a:pt x="6825" y="6"/>
                    <a:pt x="6831" y="0"/>
                    <a:pt x="6837" y="0"/>
                  </a:cubicBezTo>
                  <a:close/>
                  <a:moveTo>
                    <a:pt x="7012" y="0"/>
                  </a:moveTo>
                  <a:lnTo>
                    <a:pt x="7087" y="0"/>
                  </a:lnTo>
                  <a:cubicBezTo>
                    <a:pt x="7094" y="0"/>
                    <a:pt x="7100" y="6"/>
                    <a:pt x="7100" y="12"/>
                  </a:cubicBezTo>
                  <a:cubicBezTo>
                    <a:pt x="7100" y="19"/>
                    <a:pt x="7094" y="25"/>
                    <a:pt x="7087" y="25"/>
                  </a:cubicBezTo>
                  <a:lnTo>
                    <a:pt x="7012" y="25"/>
                  </a:lnTo>
                  <a:cubicBezTo>
                    <a:pt x="7006" y="25"/>
                    <a:pt x="7000" y="19"/>
                    <a:pt x="7000" y="12"/>
                  </a:cubicBezTo>
                  <a:cubicBezTo>
                    <a:pt x="7000" y="6"/>
                    <a:pt x="7006" y="0"/>
                    <a:pt x="7012" y="0"/>
                  </a:cubicBezTo>
                  <a:close/>
                  <a:moveTo>
                    <a:pt x="7187" y="0"/>
                  </a:moveTo>
                  <a:lnTo>
                    <a:pt x="7262" y="0"/>
                  </a:lnTo>
                  <a:cubicBezTo>
                    <a:pt x="7269" y="0"/>
                    <a:pt x="7275" y="6"/>
                    <a:pt x="7275" y="12"/>
                  </a:cubicBezTo>
                  <a:cubicBezTo>
                    <a:pt x="7275" y="19"/>
                    <a:pt x="7269" y="25"/>
                    <a:pt x="7262" y="25"/>
                  </a:cubicBezTo>
                  <a:lnTo>
                    <a:pt x="7187" y="25"/>
                  </a:lnTo>
                  <a:cubicBezTo>
                    <a:pt x="7181" y="25"/>
                    <a:pt x="7175" y="19"/>
                    <a:pt x="7175" y="12"/>
                  </a:cubicBezTo>
                  <a:cubicBezTo>
                    <a:pt x="7175" y="6"/>
                    <a:pt x="7181" y="0"/>
                    <a:pt x="7187" y="0"/>
                  </a:cubicBezTo>
                  <a:close/>
                  <a:moveTo>
                    <a:pt x="7362" y="0"/>
                  </a:moveTo>
                  <a:lnTo>
                    <a:pt x="7437" y="0"/>
                  </a:lnTo>
                  <a:cubicBezTo>
                    <a:pt x="7444" y="0"/>
                    <a:pt x="7450" y="6"/>
                    <a:pt x="7450" y="12"/>
                  </a:cubicBezTo>
                  <a:cubicBezTo>
                    <a:pt x="7450" y="19"/>
                    <a:pt x="7444" y="25"/>
                    <a:pt x="7437" y="25"/>
                  </a:cubicBezTo>
                  <a:lnTo>
                    <a:pt x="7362" y="25"/>
                  </a:lnTo>
                  <a:cubicBezTo>
                    <a:pt x="7356" y="25"/>
                    <a:pt x="7350" y="19"/>
                    <a:pt x="7350" y="12"/>
                  </a:cubicBezTo>
                  <a:cubicBezTo>
                    <a:pt x="7350" y="6"/>
                    <a:pt x="7356" y="0"/>
                    <a:pt x="7362" y="0"/>
                  </a:cubicBezTo>
                  <a:close/>
                  <a:moveTo>
                    <a:pt x="7537" y="0"/>
                  </a:moveTo>
                  <a:lnTo>
                    <a:pt x="7612" y="0"/>
                  </a:lnTo>
                  <a:cubicBezTo>
                    <a:pt x="7619" y="0"/>
                    <a:pt x="7625" y="6"/>
                    <a:pt x="7625" y="12"/>
                  </a:cubicBezTo>
                  <a:cubicBezTo>
                    <a:pt x="7625" y="19"/>
                    <a:pt x="7619" y="25"/>
                    <a:pt x="7612" y="25"/>
                  </a:cubicBezTo>
                  <a:lnTo>
                    <a:pt x="7537" y="25"/>
                  </a:lnTo>
                  <a:cubicBezTo>
                    <a:pt x="7531" y="25"/>
                    <a:pt x="7525" y="19"/>
                    <a:pt x="7525" y="12"/>
                  </a:cubicBezTo>
                  <a:cubicBezTo>
                    <a:pt x="7525" y="6"/>
                    <a:pt x="7531" y="0"/>
                    <a:pt x="7537" y="0"/>
                  </a:cubicBezTo>
                  <a:close/>
                  <a:moveTo>
                    <a:pt x="7712" y="0"/>
                  </a:moveTo>
                  <a:lnTo>
                    <a:pt x="7787" y="0"/>
                  </a:lnTo>
                  <a:cubicBezTo>
                    <a:pt x="7794" y="0"/>
                    <a:pt x="7800" y="6"/>
                    <a:pt x="7800" y="12"/>
                  </a:cubicBezTo>
                  <a:cubicBezTo>
                    <a:pt x="7800" y="19"/>
                    <a:pt x="7794" y="25"/>
                    <a:pt x="7787" y="25"/>
                  </a:cubicBezTo>
                  <a:lnTo>
                    <a:pt x="7712" y="25"/>
                  </a:lnTo>
                  <a:cubicBezTo>
                    <a:pt x="7706" y="25"/>
                    <a:pt x="7700" y="19"/>
                    <a:pt x="7700" y="12"/>
                  </a:cubicBezTo>
                  <a:cubicBezTo>
                    <a:pt x="7700" y="6"/>
                    <a:pt x="7706" y="0"/>
                    <a:pt x="7712" y="0"/>
                  </a:cubicBezTo>
                  <a:close/>
                  <a:moveTo>
                    <a:pt x="7887" y="0"/>
                  </a:moveTo>
                  <a:lnTo>
                    <a:pt x="7962" y="0"/>
                  </a:lnTo>
                  <a:cubicBezTo>
                    <a:pt x="7969" y="0"/>
                    <a:pt x="7975" y="6"/>
                    <a:pt x="7975" y="12"/>
                  </a:cubicBezTo>
                  <a:cubicBezTo>
                    <a:pt x="7975" y="19"/>
                    <a:pt x="7969" y="25"/>
                    <a:pt x="7962" y="25"/>
                  </a:cubicBezTo>
                  <a:lnTo>
                    <a:pt x="7887" y="25"/>
                  </a:lnTo>
                  <a:cubicBezTo>
                    <a:pt x="7881" y="25"/>
                    <a:pt x="7875" y="19"/>
                    <a:pt x="7875" y="12"/>
                  </a:cubicBezTo>
                  <a:cubicBezTo>
                    <a:pt x="7875" y="6"/>
                    <a:pt x="7881" y="0"/>
                    <a:pt x="7887" y="0"/>
                  </a:cubicBezTo>
                  <a:close/>
                  <a:moveTo>
                    <a:pt x="8062" y="0"/>
                  </a:moveTo>
                  <a:lnTo>
                    <a:pt x="8137" y="0"/>
                  </a:lnTo>
                  <a:cubicBezTo>
                    <a:pt x="8144" y="0"/>
                    <a:pt x="8150" y="6"/>
                    <a:pt x="8150" y="12"/>
                  </a:cubicBezTo>
                  <a:cubicBezTo>
                    <a:pt x="8150" y="19"/>
                    <a:pt x="8144" y="25"/>
                    <a:pt x="8137" y="25"/>
                  </a:cubicBezTo>
                  <a:lnTo>
                    <a:pt x="8062" y="25"/>
                  </a:lnTo>
                  <a:cubicBezTo>
                    <a:pt x="8056" y="25"/>
                    <a:pt x="8050" y="19"/>
                    <a:pt x="8050" y="12"/>
                  </a:cubicBezTo>
                  <a:cubicBezTo>
                    <a:pt x="8050" y="6"/>
                    <a:pt x="8056" y="0"/>
                    <a:pt x="8062" y="0"/>
                  </a:cubicBezTo>
                  <a:close/>
                  <a:moveTo>
                    <a:pt x="8237" y="0"/>
                  </a:moveTo>
                  <a:lnTo>
                    <a:pt x="8312" y="0"/>
                  </a:lnTo>
                  <a:cubicBezTo>
                    <a:pt x="8319" y="0"/>
                    <a:pt x="8325" y="6"/>
                    <a:pt x="8325" y="12"/>
                  </a:cubicBezTo>
                  <a:cubicBezTo>
                    <a:pt x="8325" y="19"/>
                    <a:pt x="8319" y="25"/>
                    <a:pt x="8312" y="25"/>
                  </a:cubicBezTo>
                  <a:lnTo>
                    <a:pt x="8237" y="25"/>
                  </a:lnTo>
                  <a:cubicBezTo>
                    <a:pt x="8231" y="25"/>
                    <a:pt x="8225" y="19"/>
                    <a:pt x="8225" y="12"/>
                  </a:cubicBezTo>
                  <a:cubicBezTo>
                    <a:pt x="8225" y="6"/>
                    <a:pt x="8231" y="0"/>
                    <a:pt x="8237" y="0"/>
                  </a:cubicBezTo>
                  <a:close/>
                  <a:moveTo>
                    <a:pt x="8412" y="0"/>
                  </a:moveTo>
                  <a:lnTo>
                    <a:pt x="8487" y="0"/>
                  </a:lnTo>
                  <a:cubicBezTo>
                    <a:pt x="8494" y="0"/>
                    <a:pt x="8500" y="6"/>
                    <a:pt x="8500" y="12"/>
                  </a:cubicBezTo>
                  <a:cubicBezTo>
                    <a:pt x="8500" y="19"/>
                    <a:pt x="8494" y="25"/>
                    <a:pt x="8487" y="25"/>
                  </a:cubicBezTo>
                  <a:lnTo>
                    <a:pt x="8412" y="25"/>
                  </a:lnTo>
                  <a:cubicBezTo>
                    <a:pt x="8406" y="25"/>
                    <a:pt x="8400" y="19"/>
                    <a:pt x="8400" y="12"/>
                  </a:cubicBezTo>
                  <a:cubicBezTo>
                    <a:pt x="8400" y="6"/>
                    <a:pt x="8406" y="0"/>
                    <a:pt x="8412" y="0"/>
                  </a:cubicBezTo>
                  <a:close/>
                  <a:moveTo>
                    <a:pt x="8587" y="0"/>
                  </a:moveTo>
                  <a:lnTo>
                    <a:pt x="8662" y="0"/>
                  </a:lnTo>
                  <a:cubicBezTo>
                    <a:pt x="8669" y="0"/>
                    <a:pt x="8675" y="6"/>
                    <a:pt x="8675" y="12"/>
                  </a:cubicBezTo>
                  <a:cubicBezTo>
                    <a:pt x="8675" y="19"/>
                    <a:pt x="8669" y="25"/>
                    <a:pt x="8662" y="25"/>
                  </a:cubicBezTo>
                  <a:lnTo>
                    <a:pt x="8587" y="25"/>
                  </a:lnTo>
                  <a:cubicBezTo>
                    <a:pt x="8581" y="25"/>
                    <a:pt x="8575" y="19"/>
                    <a:pt x="8575" y="12"/>
                  </a:cubicBezTo>
                  <a:cubicBezTo>
                    <a:pt x="8575" y="6"/>
                    <a:pt x="8581" y="0"/>
                    <a:pt x="8587" y="0"/>
                  </a:cubicBezTo>
                  <a:close/>
                  <a:moveTo>
                    <a:pt x="8762" y="0"/>
                  </a:moveTo>
                  <a:lnTo>
                    <a:pt x="8837" y="0"/>
                  </a:lnTo>
                  <a:cubicBezTo>
                    <a:pt x="8844" y="0"/>
                    <a:pt x="8850" y="6"/>
                    <a:pt x="8850" y="12"/>
                  </a:cubicBezTo>
                  <a:cubicBezTo>
                    <a:pt x="8850" y="19"/>
                    <a:pt x="8844" y="25"/>
                    <a:pt x="8837" y="25"/>
                  </a:cubicBezTo>
                  <a:lnTo>
                    <a:pt x="8762" y="25"/>
                  </a:lnTo>
                  <a:cubicBezTo>
                    <a:pt x="8756" y="25"/>
                    <a:pt x="8750" y="19"/>
                    <a:pt x="8750" y="12"/>
                  </a:cubicBezTo>
                  <a:cubicBezTo>
                    <a:pt x="8750" y="6"/>
                    <a:pt x="8756" y="0"/>
                    <a:pt x="8762" y="0"/>
                  </a:cubicBezTo>
                  <a:close/>
                  <a:moveTo>
                    <a:pt x="8937" y="0"/>
                  </a:moveTo>
                  <a:lnTo>
                    <a:pt x="9012" y="0"/>
                  </a:lnTo>
                  <a:cubicBezTo>
                    <a:pt x="9019" y="0"/>
                    <a:pt x="9025" y="6"/>
                    <a:pt x="9025" y="12"/>
                  </a:cubicBezTo>
                  <a:cubicBezTo>
                    <a:pt x="9025" y="19"/>
                    <a:pt x="9019" y="25"/>
                    <a:pt x="9012" y="25"/>
                  </a:cubicBezTo>
                  <a:lnTo>
                    <a:pt x="8937" y="25"/>
                  </a:lnTo>
                  <a:cubicBezTo>
                    <a:pt x="8931" y="25"/>
                    <a:pt x="8925" y="19"/>
                    <a:pt x="8925" y="12"/>
                  </a:cubicBezTo>
                  <a:cubicBezTo>
                    <a:pt x="8925" y="6"/>
                    <a:pt x="8931" y="0"/>
                    <a:pt x="8937" y="0"/>
                  </a:cubicBezTo>
                  <a:close/>
                  <a:moveTo>
                    <a:pt x="9112" y="0"/>
                  </a:moveTo>
                  <a:lnTo>
                    <a:pt x="9187" y="0"/>
                  </a:lnTo>
                  <a:cubicBezTo>
                    <a:pt x="9194" y="0"/>
                    <a:pt x="9200" y="6"/>
                    <a:pt x="9200" y="12"/>
                  </a:cubicBezTo>
                  <a:cubicBezTo>
                    <a:pt x="9200" y="19"/>
                    <a:pt x="9194" y="25"/>
                    <a:pt x="9187" y="25"/>
                  </a:cubicBezTo>
                  <a:lnTo>
                    <a:pt x="9112" y="25"/>
                  </a:lnTo>
                  <a:cubicBezTo>
                    <a:pt x="9106" y="25"/>
                    <a:pt x="9100" y="19"/>
                    <a:pt x="9100" y="12"/>
                  </a:cubicBezTo>
                  <a:cubicBezTo>
                    <a:pt x="9100" y="6"/>
                    <a:pt x="9106" y="0"/>
                    <a:pt x="9112" y="0"/>
                  </a:cubicBezTo>
                  <a:close/>
                  <a:moveTo>
                    <a:pt x="9287" y="0"/>
                  </a:moveTo>
                  <a:lnTo>
                    <a:pt x="9362" y="0"/>
                  </a:lnTo>
                  <a:cubicBezTo>
                    <a:pt x="9369" y="0"/>
                    <a:pt x="9375" y="6"/>
                    <a:pt x="9375" y="12"/>
                  </a:cubicBezTo>
                  <a:cubicBezTo>
                    <a:pt x="9375" y="19"/>
                    <a:pt x="9369" y="25"/>
                    <a:pt x="9362" y="25"/>
                  </a:cubicBezTo>
                  <a:lnTo>
                    <a:pt x="9287" y="25"/>
                  </a:lnTo>
                  <a:cubicBezTo>
                    <a:pt x="9281" y="25"/>
                    <a:pt x="9275" y="19"/>
                    <a:pt x="9275" y="12"/>
                  </a:cubicBezTo>
                  <a:cubicBezTo>
                    <a:pt x="9275" y="6"/>
                    <a:pt x="9281" y="0"/>
                    <a:pt x="9287" y="0"/>
                  </a:cubicBezTo>
                  <a:close/>
                  <a:moveTo>
                    <a:pt x="9462" y="0"/>
                  </a:moveTo>
                  <a:lnTo>
                    <a:pt x="9537" y="0"/>
                  </a:lnTo>
                  <a:cubicBezTo>
                    <a:pt x="9544" y="0"/>
                    <a:pt x="9550" y="6"/>
                    <a:pt x="9550" y="12"/>
                  </a:cubicBezTo>
                  <a:cubicBezTo>
                    <a:pt x="9550" y="19"/>
                    <a:pt x="9544" y="25"/>
                    <a:pt x="9537" y="25"/>
                  </a:cubicBezTo>
                  <a:lnTo>
                    <a:pt x="9462" y="25"/>
                  </a:lnTo>
                  <a:cubicBezTo>
                    <a:pt x="9456" y="25"/>
                    <a:pt x="9450" y="19"/>
                    <a:pt x="9450" y="12"/>
                  </a:cubicBezTo>
                  <a:cubicBezTo>
                    <a:pt x="9450" y="6"/>
                    <a:pt x="9456" y="0"/>
                    <a:pt x="9462" y="0"/>
                  </a:cubicBezTo>
                  <a:close/>
                  <a:moveTo>
                    <a:pt x="9637" y="0"/>
                  </a:moveTo>
                  <a:lnTo>
                    <a:pt x="9712" y="0"/>
                  </a:lnTo>
                  <a:cubicBezTo>
                    <a:pt x="9719" y="0"/>
                    <a:pt x="9725" y="6"/>
                    <a:pt x="9725" y="12"/>
                  </a:cubicBezTo>
                  <a:cubicBezTo>
                    <a:pt x="9725" y="19"/>
                    <a:pt x="9719" y="25"/>
                    <a:pt x="9712" y="25"/>
                  </a:cubicBezTo>
                  <a:lnTo>
                    <a:pt x="9637" y="25"/>
                  </a:lnTo>
                  <a:cubicBezTo>
                    <a:pt x="9631" y="25"/>
                    <a:pt x="9625" y="19"/>
                    <a:pt x="9625" y="12"/>
                  </a:cubicBezTo>
                  <a:cubicBezTo>
                    <a:pt x="9625" y="6"/>
                    <a:pt x="9631" y="0"/>
                    <a:pt x="9637" y="0"/>
                  </a:cubicBezTo>
                  <a:close/>
                  <a:moveTo>
                    <a:pt x="9812" y="0"/>
                  </a:moveTo>
                  <a:lnTo>
                    <a:pt x="9887" y="0"/>
                  </a:lnTo>
                  <a:cubicBezTo>
                    <a:pt x="9894" y="0"/>
                    <a:pt x="9900" y="6"/>
                    <a:pt x="9900" y="12"/>
                  </a:cubicBezTo>
                  <a:cubicBezTo>
                    <a:pt x="9900" y="19"/>
                    <a:pt x="9894" y="25"/>
                    <a:pt x="9887" y="25"/>
                  </a:cubicBezTo>
                  <a:lnTo>
                    <a:pt x="9812" y="25"/>
                  </a:lnTo>
                  <a:cubicBezTo>
                    <a:pt x="9806" y="25"/>
                    <a:pt x="9800" y="19"/>
                    <a:pt x="9800" y="12"/>
                  </a:cubicBezTo>
                  <a:cubicBezTo>
                    <a:pt x="9800" y="6"/>
                    <a:pt x="9806" y="0"/>
                    <a:pt x="9812" y="0"/>
                  </a:cubicBezTo>
                  <a:close/>
                  <a:moveTo>
                    <a:pt x="9987" y="0"/>
                  </a:moveTo>
                  <a:lnTo>
                    <a:pt x="10062" y="0"/>
                  </a:lnTo>
                  <a:cubicBezTo>
                    <a:pt x="10069" y="0"/>
                    <a:pt x="10075" y="6"/>
                    <a:pt x="10075" y="12"/>
                  </a:cubicBezTo>
                  <a:cubicBezTo>
                    <a:pt x="10075" y="19"/>
                    <a:pt x="10069" y="25"/>
                    <a:pt x="10062" y="25"/>
                  </a:cubicBezTo>
                  <a:lnTo>
                    <a:pt x="9987" y="25"/>
                  </a:lnTo>
                  <a:cubicBezTo>
                    <a:pt x="9981" y="25"/>
                    <a:pt x="9975" y="19"/>
                    <a:pt x="9975" y="12"/>
                  </a:cubicBezTo>
                  <a:cubicBezTo>
                    <a:pt x="9975" y="6"/>
                    <a:pt x="9981" y="0"/>
                    <a:pt x="9987" y="0"/>
                  </a:cubicBezTo>
                  <a:close/>
                  <a:moveTo>
                    <a:pt x="10162" y="0"/>
                  </a:moveTo>
                  <a:lnTo>
                    <a:pt x="10237" y="0"/>
                  </a:lnTo>
                  <a:cubicBezTo>
                    <a:pt x="10244" y="0"/>
                    <a:pt x="10250" y="6"/>
                    <a:pt x="10250" y="12"/>
                  </a:cubicBezTo>
                  <a:cubicBezTo>
                    <a:pt x="10250" y="19"/>
                    <a:pt x="10244" y="25"/>
                    <a:pt x="10237" y="25"/>
                  </a:cubicBezTo>
                  <a:lnTo>
                    <a:pt x="10162" y="25"/>
                  </a:lnTo>
                  <a:cubicBezTo>
                    <a:pt x="10156" y="25"/>
                    <a:pt x="10150" y="19"/>
                    <a:pt x="10150" y="12"/>
                  </a:cubicBezTo>
                  <a:cubicBezTo>
                    <a:pt x="10150" y="6"/>
                    <a:pt x="10156" y="0"/>
                    <a:pt x="10162" y="0"/>
                  </a:cubicBezTo>
                  <a:close/>
                  <a:moveTo>
                    <a:pt x="10337" y="0"/>
                  </a:moveTo>
                  <a:lnTo>
                    <a:pt x="10412" y="0"/>
                  </a:lnTo>
                  <a:cubicBezTo>
                    <a:pt x="10419" y="0"/>
                    <a:pt x="10425" y="6"/>
                    <a:pt x="10425" y="12"/>
                  </a:cubicBezTo>
                  <a:cubicBezTo>
                    <a:pt x="10425" y="19"/>
                    <a:pt x="10419" y="25"/>
                    <a:pt x="10412" y="25"/>
                  </a:cubicBezTo>
                  <a:lnTo>
                    <a:pt x="10337" y="25"/>
                  </a:lnTo>
                  <a:cubicBezTo>
                    <a:pt x="10331" y="25"/>
                    <a:pt x="10325" y="19"/>
                    <a:pt x="10325" y="12"/>
                  </a:cubicBezTo>
                  <a:cubicBezTo>
                    <a:pt x="10325" y="6"/>
                    <a:pt x="10331" y="0"/>
                    <a:pt x="10337" y="0"/>
                  </a:cubicBezTo>
                  <a:close/>
                  <a:moveTo>
                    <a:pt x="10512" y="0"/>
                  </a:moveTo>
                  <a:lnTo>
                    <a:pt x="10587" y="0"/>
                  </a:lnTo>
                  <a:cubicBezTo>
                    <a:pt x="10594" y="0"/>
                    <a:pt x="10600" y="6"/>
                    <a:pt x="10600" y="12"/>
                  </a:cubicBezTo>
                  <a:cubicBezTo>
                    <a:pt x="10600" y="19"/>
                    <a:pt x="10594" y="25"/>
                    <a:pt x="10587" y="25"/>
                  </a:cubicBezTo>
                  <a:lnTo>
                    <a:pt x="10512" y="25"/>
                  </a:lnTo>
                  <a:cubicBezTo>
                    <a:pt x="10506" y="25"/>
                    <a:pt x="10500" y="19"/>
                    <a:pt x="10500" y="12"/>
                  </a:cubicBezTo>
                  <a:cubicBezTo>
                    <a:pt x="10500" y="6"/>
                    <a:pt x="10506" y="0"/>
                    <a:pt x="10512" y="0"/>
                  </a:cubicBezTo>
                  <a:close/>
                  <a:moveTo>
                    <a:pt x="10687" y="0"/>
                  </a:moveTo>
                  <a:lnTo>
                    <a:pt x="10762" y="0"/>
                  </a:lnTo>
                  <a:cubicBezTo>
                    <a:pt x="10769" y="0"/>
                    <a:pt x="10775" y="6"/>
                    <a:pt x="10775" y="12"/>
                  </a:cubicBezTo>
                  <a:cubicBezTo>
                    <a:pt x="10775" y="19"/>
                    <a:pt x="10769" y="25"/>
                    <a:pt x="10762" y="25"/>
                  </a:cubicBezTo>
                  <a:lnTo>
                    <a:pt x="10687" y="25"/>
                  </a:lnTo>
                  <a:cubicBezTo>
                    <a:pt x="10681" y="25"/>
                    <a:pt x="10675" y="19"/>
                    <a:pt x="10675" y="12"/>
                  </a:cubicBezTo>
                  <a:cubicBezTo>
                    <a:pt x="10675" y="6"/>
                    <a:pt x="10681" y="0"/>
                    <a:pt x="10687" y="0"/>
                  </a:cubicBezTo>
                  <a:close/>
                  <a:moveTo>
                    <a:pt x="10862" y="0"/>
                  </a:moveTo>
                  <a:lnTo>
                    <a:pt x="10937" y="0"/>
                  </a:lnTo>
                  <a:cubicBezTo>
                    <a:pt x="10944" y="0"/>
                    <a:pt x="10950" y="6"/>
                    <a:pt x="10950" y="12"/>
                  </a:cubicBezTo>
                  <a:cubicBezTo>
                    <a:pt x="10950" y="19"/>
                    <a:pt x="10944" y="25"/>
                    <a:pt x="10937" y="25"/>
                  </a:cubicBezTo>
                  <a:lnTo>
                    <a:pt x="10862" y="25"/>
                  </a:lnTo>
                  <a:cubicBezTo>
                    <a:pt x="10856" y="25"/>
                    <a:pt x="10850" y="19"/>
                    <a:pt x="10850" y="12"/>
                  </a:cubicBezTo>
                  <a:cubicBezTo>
                    <a:pt x="10850" y="6"/>
                    <a:pt x="10856" y="0"/>
                    <a:pt x="10862" y="0"/>
                  </a:cubicBezTo>
                  <a:close/>
                  <a:moveTo>
                    <a:pt x="11037" y="0"/>
                  </a:moveTo>
                  <a:lnTo>
                    <a:pt x="11112" y="0"/>
                  </a:lnTo>
                  <a:cubicBezTo>
                    <a:pt x="11119" y="0"/>
                    <a:pt x="11125" y="6"/>
                    <a:pt x="11125" y="12"/>
                  </a:cubicBezTo>
                  <a:cubicBezTo>
                    <a:pt x="11125" y="19"/>
                    <a:pt x="11119" y="25"/>
                    <a:pt x="11112" y="25"/>
                  </a:cubicBezTo>
                  <a:lnTo>
                    <a:pt x="11037" y="25"/>
                  </a:lnTo>
                  <a:cubicBezTo>
                    <a:pt x="11031" y="25"/>
                    <a:pt x="11025" y="19"/>
                    <a:pt x="11025" y="12"/>
                  </a:cubicBezTo>
                  <a:cubicBezTo>
                    <a:pt x="11025" y="6"/>
                    <a:pt x="11031" y="0"/>
                    <a:pt x="11037" y="0"/>
                  </a:cubicBezTo>
                  <a:close/>
                  <a:moveTo>
                    <a:pt x="11212" y="0"/>
                  </a:moveTo>
                  <a:lnTo>
                    <a:pt x="11287" y="0"/>
                  </a:lnTo>
                  <a:cubicBezTo>
                    <a:pt x="11294" y="0"/>
                    <a:pt x="11300" y="6"/>
                    <a:pt x="11300" y="12"/>
                  </a:cubicBezTo>
                  <a:cubicBezTo>
                    <a:pt x="11300" y="19"/>
                    <a:pt x="11294" y="25"/>
                    <a:pt x="11287" y="25"/>
                  </a:cubicBezTo>
                  <a:lnTo>
                    <a:pt x="11212" y="25"/>
                  </a:lnTo>
                  <a:cubicBezTo>
                    <a:pt x="11206" y="25"/>
                    <a:pt x="11200" y="19"/>
                    <a:pt x="11200" y="12"/>
                  </a:cubicBezTo>
                  <a:cubicBezTo>
                    <a:pt x="11200" y="6"/>
                    <a:pt x="11206" y="0"/>
                    <a:pt x="11212" y="0"/>
                  </a:cubicBezTo>
                  <a:close/>
                  <a:moveTo>
                    <a:pt x="11387" y="0"/>
                  </a:moveTo>
                  <a:lnTo>
                    <a:pt x="11462" y="0"/>
                  </a:lnTo>
                  <a:cubicBezTo>
                    <a:pt x="11469" y="0"/>
                    <a:pt x="11475" y="6"/>
                    <a:pt x="11475" y="12"/>
                  </a:cubicBezTo>
                  <a:cubicBezTo>
                    <a:pt x="11475" y="19"/>
                    <a:pt x="11469" y="25"/>
                    <a:pt x="11462" y="25"/>
                  </a:cubicBezTo>
                  <a:lnTo>
                    <a:pt x="11387" y="25"/>
                  </a:lnTo>
                  <a:cubicBezTo>
                    <a:pt x="11381" y="25"/>
                    <a:pt x="11375" y="19"/>
                    <a:pt x="11375" y="12"/>
                  </a:cubicBezTo>
                  <a:cubicBezTo>
                    <a:pt x="11375" y="6"/>
                    <a:pt x="11381" y="0"/>
                    <a:pt x="11387" y="0"/>
                  </a:cubicBezTo>
                  <a:close/>
                  <a:moveTo>
                    <a:pt x="11562" y="0"/>
                  </a:moveTo>
                  <a:lnTo>
                    <a:pt x="11637" y="0"/>
                  </a:lnTo>
                  <a:cubicBezTo>
                    <a:pt x="11644" y="0"/>
                    <a:pt x="11650" y="6"/>
                    <a:pt x="11650" y="12"/>
                  </a:cubicBezTo>
                  <a:cubicBezTo>
                    <a:pt x="11650" y="19"/>
                    <a:pt x="11644" y="25"/>
                    <a:pt x="11637" y="25"/>
                  </a:cubicBezTo>
                  <a:lnTo>
                    <a:pt x="11562" y="25"/>
                  </a:lnTo>
                  <a:cubicBezTo>
                    <a:pt x="11556" y="25"/>
                    <a:pt x="11550" y="19"/>
                    <a:pt x="11550" y="12"/>
                  </a:cubicBezTo>
                  <a:cubicBezTo>
                    <a:pt x="11550" y="6"/>
                    <a:pt x="11556" y="0"/>
                    <a:pt x="11562" y="0"/>
                  </a:cubicBezTo>
                  <a:close/>
                  <a:moveTo>
                    <a:pt x="11737" y="0"/>
                  </a:moveTo>
                  <a:lnTo>
                    <a:pt x="11812" y="0"/>
                  </a:lnTo>
                  <a:cubicBezTo>
                    <a:pt x="11819" y="0"/>
                    <a:pt x="11825" y="6"/>
                    <a:pt x="11825" y="12"/>
                  </a:cubicBezTo>
                  <a:cubicBezTo>
                    <a:pt x="11825" y="19"/>
                    <a:pt x="11819" y="25"/>
                    <a:pt x="11812" y="25"/>
                  </a:cubicBezTo>
                  <a:lnTo>
                    <a:pt x="11737" y="25"/>
                  </a:lnTo>
                  <a:cubicBezTo>
                    <a:pt x="11731" y="25"/>
                    <a:pt x="11725" y="19"/>
                    <a:pt x="11725" y="12"/>
                  </a:cubicBezTo>
                  <a:cubicBezTo>
                    <a:pt x="11725" y="6"/>
                    <a:pt x="11731" y="0"/>
                    <a:pt x="11737" y="0"/>
                  </a:cubicBezTo>
                  <a:close/>
                  <a:moveTo>
                    <a:pt x="11912" y="0"/>
                  </a:moveTo>
                  <a:lnTo>
                    <a:pt x="11987" y="0"/>
                  </a:lnTo>
                  <a:cubicBezTo>
                    <a:pt x="11994" y="0"/>
                    <a:pt x="12000" y="6"/>
                    <a:pt x="12000" y="12"/>
                  </a:cubicBezTo>
                  <a:cubicBezTo>
                    <a:pt x="12000" y="19"/>
                    <a:pt x="11994" y="25"/>
                    <a:pt x="11987" y="25"/>
                  </a:cubicBezTo>
                  <a:lnTo>
                    <a:pt x="11912" y="25"/>
                  </a:lnTo>
                  <a:cubicBezTo>
                    <a:pt x="11906" y="25"/>
                    <a:pt x="11900" y="19"/>
                    <a:pt x="11900" y="12"/>
                  </a:cubicBezTo>
                  <a:cubicBezTo>
                    <a:pt x="11900" y="6"/>
                    <a:pt x="11906" y="0"/>
                    <a:pt x="11912" y="0"/>
                  </a:cubicBezTo>
                  <a:close/>
                  <a:moveTo>
                    <a:pt x="12087" y="0"/>
                  </a:moveTo>
                  <a:lnTo>
                    <a:pt x="12162" y="0"/>
                  </a:lnTo>
                  <a:cubicBezTo>
                    <a:pt x="12169" y="0"/>
                    <a:pt x="12175" y="6"/>
                    <a:pt x="12175" y="12"/>
                  </a:cubicBezTo>
                  <a:cubicBezTo>
                    <a:pt x="12175" y="19"/>
                    <a:pt x="12169" y="25"/>
                    <a:pt x="12162" y="25"/>
                  </a:cubicBezTo>
                  <a:lnTo>
                    <a:pt x="12087" y="25"/>
                  </a:lnTo>
                  <a:cubicBezTo>
                    <a:pt x="12081" y="25"/>
                    <a:pt x="12075" y="19"/>
                    <a:pt x="12075" y="12"/>
                  </a:cubicBezTo>
                  <a:cubicBezTo>
                    <a:pt x="12075" y="6"/>
                    <a:pt x="12081" y="0"/>
                    <a:pt x="12087" y="0"/>
                  </a:cubicBezTo>
                  <a:close/>
                  <a:moveTo>
                    <a:pt x="12262" y="0"/>
                  </a:moveTo>
                  <a:lnTo>
                    <a:pt x="12337" y="0"/>
                  </a:lnTo>
                  <a:cubicBezTo>
                    <a:pt x="12344" y="0"/>
                    <a:pt x="12350" y="6"/>
                    <a:pt x="12350" y="12"/>
                  </a:cubicBezTo>
                  <a:cubicBezTo>
                    <a:pt x="12350" y="19"/>
                    <a:pt x="12344" y="25"/>
                    <a:pt x="12337" y="25"/>
                  </a:cubicBezTo>
                  <a:lnTo>
                    <a:pt x="12262" y="25"/>
                  </a:lnTo>
                  <a:cubicBezTo>
                    <a:pt x="12256" y="25"/>
                    <a:pt x="12250" y="19"/>
                    <a:pt x="12250" y="12"/>
                  </a:cubicBezTo>
                  <a:cubicBezTo>
                    <a:pt x="12250" y="6"/>
                    <a:pt x="12256" y="0"/>
                    <a:pt x="12262" y="0"/>
                  </a:cubicBezTo>
                  <a:close/>
                  <a:moveTo>
                    <a:pt x="12437" y="0"/>
                  </a:moveTo>
                  <a:lnTo>
                    <a:pt x="12512" y="0"/>
                  </a:lnTo>
                  <a:cubicBezTo>
                    <a:pt x="12519" y="0"/>
                    <a:pt x="12525" y="6"/>
                    <a:pt x="12525" y="12"/>
                  </a:cubicBezTo>
                  <a:cubicBezTo>
                    <a:pt x="12525" y="19"/>
                    <a:pt x="12519" y="25"/>
                    <a:pt x="12512" y="25"/>
                  </a:cubicBezTo>
                  <a:lnTo>
                    <a:pt x="12437" y="25"/>
                  </a:lnTo>
                  <a:cubicBezTo>
                    <a:pt x="12431" y="25"/>
                    <a:pt x="12425" y="19"/>
                    <a:pt x="12425" y="12"/>
                  </a:cubicBezTo>
                  <a:cubicBezTo>
                    <a:pt x="12425" y="6"/>
                    <a:pt x="12431" y="0"/>
                    <a:pt x="12437" y="0"/>
                  </a:cubicBezTo>
                  <a:close/>
                  <a:moveTo>
                    <a:pt x="12612" y="0"/>
                  </a:moveTo>
                  <a:lnTo>
                    <a:pt x="12687" y="0"/>
                  </a:lnTo>
                  <a:cubicBezTo>
                    <a:pt x="12694" y="0"/>
                    <a:pt x="12700" y="6"/>
                    <a:pt x="12700" y="12"/>
                  </a:cubicBezTo>
                  <a:cubicBezTo>
                    <a:pt x="12700" y="19"/>
                    <a:pt x="12694" y="25"/>
                    <a:pt x="12687" y="25"/>
                  </a:cubicBezTo>
                  <a:lnTo>
                    <a:pt x="12612" y="25"/>
                  </a:lnTo>
                  <a:cubicBezTo>
                    <a:pt x="12606" y="25"/>
                    <a:pt x="12600" y="19"/>
                    <a:pt x="12600" y="12"/>
                  </a:cubicBezTo>
                  <a:cubicBezTo>
                    <a:pt x="12600" y="6"/>
                    <a:pt x="12606" y="0"/>
                    <a:pt x="12612" y="0"/>
                  </a:cubicBezTo>
                  <a:close/>
                  <a:moveTo>
                    <a:pt x="12787" y="0"/>
                  </a:moveTo>
                  <a:lnTo>
                    <a:pt x="12862" y="0"/>
                  </a:lnTo>
                  <a:cubicBezTo>
                    <a:pt x="12869" y="0"/>
                    <a:pt x="12875" y="6"/>
                    <a:pt x="12875" y="12"/>
                  </a:cubicBezTo>
                  <a:cubicBezTo>
                    <a:pt x="12875" y="19"/>
                    <a:pt x="12869" y="25"/>
                    <a:pt x="12862" y="25"/>
                  </a:cubicBezTo>
                  <a:lnTo>
                    <a:pt x="12787" y="25"/>
                  </a:lnTo>
                  <a:cubicBezTo>
                    <a:pt x="12781" y="25"/>
                    <a:pt x="12775" y="19"/>
                    <a:pt x="12775" y="12"/>
                  </a:cubicBezTo>
                  <a:cubicBezTo>
                    <a:pt x="12775" y="6"/>
                    <a:pt x="12781" y="0"/>
                    <a:pt x="12787" y="0"/>
                  </a:cubicBezTo>
                  <a:close/>
                  <a:moveTo>
                    <a:pt x="12962" y="0"/>
                  </a:moveTo>
                  <a:lnTo>
                    <a:pt x="13037" y="0"/>
                  </a:lnTo>
                  <a:cubicBezTo>
                    <a:pt x="13044" y="0"/>
                    <a:pt x="13050" y="6"/>
                    <a:pt x="13050" y="12"/>
                  </a:cubicBezTo>
                  <a:cubicBezTo>
                    <a:pt x="13050" y="19"/>
                    <a:pt x="13044" y="25"/>
                    <a:pt x="13037" y="25"/>
                  </a:cubicBezTo>
                  <a:lnTo>
                    <a:pt x="12962" y="25"/>
                  </a:lnTo>
                  <a:cubicBezTo>
                    <a:pt x="12956" y="25"/>
                    <a:pt x="12950" y="19"/>
                    <a:pt x="12950" y="12"/>
                  </a:cubicBezTo>
                  <a:cubicBezTo>
                    <a:pt x="12950" y="6"/>
                    <a:pt x="12956" y="0"/>
                    <a:pt x="12962" y="0"/>
                  </a:cubicBezTo>
                  <a:close/>
                </a:path>
              </a:pathLst>
            </a:custGeom>
            <a:solidFill>
              <a:srgbClr val="000000"/>
            </a:solidFill>
            <a:ln w="0" cap="flat">
              <a:solidFill>
                <a:srgbClr val="000000"/>
              </a:solidFill>
              <a:prstDash val="solid"/>
              <a:bevel/>
              <a:headEnd/>
              <a:tailEnd/>
            </a:ln>
          </p:spPr>
          <p:txBody>
            <a:bodyPr vert="horz" wrap="square" lIns="91440" tIns="45720" rIns="91440" bIns="45720" numCol="1" anchor="t" anchorCtr="0" compatLnSpc="1">
              <a:prstTxWarp prst="textNoShape">
                <a:avLst/>
              </a:prstTxWarp>
            </a:bodyPr>
            <a:lstStyle/>
            <a:p>
              <a:endParaRPr lang="en-US"/>
            </a:p>
          </p:txBody>
        </p:sp>
        <p:sp>
          <p:nvSpPr>
            <p:cNvPr id="63" name="Rectangle 59">
              <a:extLst>
                <a:ext uri="{FF2B5EF4-FFF2-40B4-BE49-F238E27FC236}">
                  <a16:creationId xmlns:a16="http://schemas.microsoft.com/office/drawing/2014/main" id="{3D49BA9E-7511-4B20-9310-635E0A972AC1}"/>
                </a:ext>
              </a:extLst>
            </p:cNvPr>
            <p:cNvSpPr>
              <a:spLocks noChangeArrowheads="1"/>
            </p:cNvSpPr>
            <p:nvPr/>
          </p:nvSpPr>
          <p:spPr bwMode="auto">
            <a:xfrm rot="16200000">
              <a:off x="2419" y="1947"/>
              <a:ext cx="376"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alpha from growth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16" name="Rectangle 60">
              <a:extLst>
                <a:ext uri="{FF2B5EF4-FFF2-40B4-BE49-F238E27FC236}">
                  <a16:creationId xmlns:a16="http://schemas.microsoft.com/office/drawing/2014/main" id="{7D1381ED-848A-4D0C-962D-16DE63C7A10A}"/>
                </a:ext>
              </a:extLst>
            </p:cNvPr>
            <p:cNvSpPr>
              <a:spLocks noChangeArrowheads="1"/>
            </p:cNvSpPr>
            <p:nvPr/>
          </p:nvSpPr>
          <p:spPr bwMode="auto">
            <a:xfrm rot="16200000">
              <a:off x="2449" y="1586"/>
              <a:ext cx="314" cy="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1" i="0" u="none" strike="noStrike" cap="none" normalizeH="0" baseline="0">
                  <a:ln>
                    <a:noFill/>
                  </a:ln>
                  <a:solidFill>
                    <a:srgbClr val="000000"/>
                  </a:solidFill>
                  <a:effectLst/>
                  <a:latin typeface="Arial" panose="020B0604020202020204" pitchFamily="34" charset="0"/>
                </a:rPr>
                <a:t>Value/Growth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217" name="Rectangle 61">
              <a:extLst>
                <a:ext uri="{FF2B5EF4-FFF2-40B4-BE49-F238E27FC236}">
                  <a16:creationId xmlns:a16="http://schemas.microsoft.com/office/drawing/2014/main" id="{18BCEE3F-0E6B-4046-AFCD-1CA473CF2FF9}"/>
                </a:ext>
              </a:extLst>
            </p:cNvPr>
            <p:cNvSpPr>
              <a:spLocks noChangeArrowheads="1"/>
            </p:cNvSpPr>
            <p:nvPr/>
          </p:nvSpPr>
          <p:spPr bwMode="auto">
            <a:xfrm rot="16200000">
              <a:off x="2437" y="1257"/>
              <a:ext cx="339" cy="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a:ln>
                    <a:noFill/>
                  </a:ln>
                  <a:solidFill>
                    <a:srgbClr val="000000"/>
                  </a:solidFill>
                  <a:effectLst/>
                  <a:latin typeface="Arial" panose="020B0604020202020204" pitchFamily="34" charset="0"/>
                </a:rPr>
                <a:t>alpha from value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a:extLst>
              <a:ext uri="{FF2B5EF4-FFF2-40B4-BE49-F238E27FC236}">
                <a16:creationId xmlns:a16="http://schemas.microsoft.com/office/drawing/2014/main" id="{2A410CC7-F886-4E8B-B77E-E854A6F7FE21}"/>
              </a:ext>
            </a:extLst>
          </p:cNvPr>
          <p:cNvSpPr txBox="1">
            <a:spLocks noChangeArrowheads="1"/>
          </p:cNvSpPr>
          <p:nvPr/>
        </p:nvSpPr>
        <p:spPr bwMode="auto">
          <a:xfrm>
            <a:off x="457199" y="469166"/>
            <a:ext cx="3319464" cy="8217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b="1" dirty="0">
                <a:latin typeface="Calibri" panose="020F0502020204030204" pitchFamily="34" charset="0"/>
              </a:rPr>
              <a:t>Conclusion</a:t>
            </a:r>
          </a:p>
          <a:p>
            <a:pPr eaLnBrk="1" hangingPunct="1"/>
            <a:r>
              <a:rPr lang="en-US" altLang="en-US" sz="1100" dirty="0">
                <a:latin typeface="Calibri" panose="020F0502020204030204" pitchFamily="34" charset="0"/>
              </a:rPr>
              <a:t>Typically, to measure the drivers of portfolio performance an </a:t>
            </a:r>
            <a:r>
              <a:rPr lang="en-US" altLang="en-US" sz="1100" i="1" dirty="0">
                <a:latin typeface="Calibri" panose="020F0502020204030204" pitchFamily="34" charset="0"/>
              </a:rPr>
              <a:t>ex-post</a:t>
            </a:r>
            <a:r>
              <a:rPr lang="en-US" altLang="en-US" sz="1100" dirty="0">
                <a:latin typeface="Calibri" panose="020F0502020204030204" pitchFamily="34" charset="0"/>
              </a:rPr>
              <a:t> attribution analysis is performed. Such analysis explains why a portfolio's performance differed from the benchmark. This difference between the portfolio return and the benchmark return is known as the </a:t>
            </a:r>
            <a:r>
              <a:rPr lang="en-US" altLang="en-US" sz="1100" i="1" dirty="0">
                <a:latin typeface="Calibri" panose="020F0502020204030204" pitchFamily="34" charset="0"/>
              </a:rPr>
              <a:t>active</a:t>
            </a:r>
            <a:r>
              <a:rPr lang="en-US" altLang="en-US" sz="1100" dirty="0">
                <a:latin typeface="Calibri" panose="020F0502020204030204" pitchFamily="34" charset="0"/>
              </a:rPr>
              <a:t> return. Attribution analysis also quantifies the relative contribution of the two main drivers of performance: stock selection and sector allocation.</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From a strategy design  –  </a:t>
            </a:r>
            <a:r>
              <a:rPr lang="en-US" altLang="en-US" sz="1100" i="1" dirty="0">
                <a:latin typeface="Calibri" panose="020F0502020204030204" pitchFamily="34" charset="0"/>
              </a:rPr>
              <a:t>ex-ante</a:t>
            </a:r>
            <a:r>
              <a:rPr lang="en-US" altLang="en-US" sz="1100" dirty="0">
                <a:latin typeface="Calibri" panose="020F0502020204030204" pitchFamily="34" charset="0"/>
              </a:rPr>
              <a:t>  –   standpoint, it is critical to identify the key fundamental and valuation attributes that drive stock returns. These factors are “contextual” – they should be evaluated in relation to certain other economic and fundamental characteristics such as sector composition and sensitivity to the business cycle.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AQM leverages the positive interaction of value and growth factors within sector groups and construct four indexes – Cyclical Growth, Cyclical Value, Defensive Growth and Defensive Value. Each strategy index is designed to excel in a specific phase of the business cycle.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The four indexes exhibit relatively low cross-correlations of excess returns. This distinct performance pattern is the direct result of the index methodology that divides the universe into two mutually exclusive groups – cyclical and defensive  –  and applies two diametrically opposed factors – growth and value – to create the four indexes.</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SmartALPHA® Business Cycle indexes are dynamically driven by their intended exposure to certain fundamental and valuation attributes, are concentrated, and do not necessarily reside in a particular style box.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In contrast to fundamentally weighted or tilted indexes, the SmartALPHA® Indexes are eminently dynamic with concentrated exposures to “alpha factors” – companies’ fundamental and valuation characteristics associated to future out-performance. </a:t>
            </a:r>
          </a:p>
          <a:p>
            <a:pPr eaLnBrk="1" hangingPunct="1"/>
            <a:endParaRPr lang="en-US" altLang="en-US" sz="1100" dirty="0">
              <a:latin typeface="Calibri" panose="020F0502020204030204" pitchFamily="34" charset="0"/>
            </a:endParaRPr>
          </a:p>
          <a:p>
            <a:pPr eaLnBrk="1" hangingPunct="1"/>
            <a:endParaRPr lang="en-US" altLang="en-US" sz="1100" dirty="0">
              <a:latin typeface="Calibri" panose="020F0502020204030204" pitchFamily="34" charset="0"/>
            </a:endParaRPr>
          </a:p>
        </p:txBody>
      </p:sp>
      <p:sp>
        <p:nvSpPr>
          <p:cNvPr id="10243" name="Text Box 24">
            <a:extLst>
              <a:ext uri="{FF2B5EF4-FFF2-40B4-BE49-F238E27FC236}">
                <a16:creationId xmlns:a16="http://schemas.microsoft.com/office/drawing/2014/main" id="{887938E6-E8AA-4441-8A13-8DF0503CF739}"/>
              </a:ext>
            </a:extLst>
          </p:cNvPr>
          <p:cNvSpPr txBox="1">
            <a:spLocks noChangeArrowheads="1"/>
          </p:cNvSpPr>
          <p:nvPr/>
        </p:nvSpPr>
        <p:spPr bwMode="auto">
          <a:xfrm>
            <a:off x="6781800" y="8883650"/>
            <a:ext cx="228600"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100">
                <a:latin typeface="Calibri" panose="020F0502020204030204" pitchFamily="34" charset="0"/>
              </a:rPr>
              <a:t>9</a:t>
            </a:r>
          </a:p>
        </p:txBody>
      </p:sp>
      <p:sp>
        <p:nvSpPr>
          <p:cNvPr id="10244" name="Line 82">
            <a:extLst>
              <a:ext uri="{FF2B5EF4-FFF2-40B4-BE49-F238E27FC236}">
                <a16:creationId xmlns:a16="http://schemas.microsoft.com/office/drawing/2014/main" id="{781F81BA-D71D-4080-85BC-545270DA74AD}"/>
              </a:ext>
            </a:extLst>
          </p:cNvPr>
          <p:cNvSpPr>
            <a:spLocks noChangeShapeType="1"/>
          </p:cNvSpPr>
          <p:nvPr/>
        </p:nvSpPr>
        <p:spPr bwMode="auto">
          <a:xfrm>
            <a:off x="41925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45" name="Line 83">
            <a:extLst>
              <a:ext uri="{FF2B5EF4-FFF2-40B4-BE49-F238E27FC236}">
                <a16:creationId xmlns:a16="http://schemas.microsoft.com/office/drawing/2014/main" id="{778DEAAA-C040-4E97-9A74-6B1B80C67B6D}"/>
              </a:ext>
            </a:extLst>
          </p:cNvPr>
          <p:cNvSpPr>
            <a:spLocks noChangeShapeType="1"/>
          </p:cNvSpPr>
          <p:nvPr/>
        </p:nvSpPr>
        <p:spPr bwMode="auto">
          <a:xfrm>
            <a:off x="41925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46" name="Line 84">
            <a:extLst>
              <a:ext uri="{FF2B5EF4-FFF2-40B4-BE49-F238E27FC236}">
                <a16:creationId xmlns:a16="http://schemas.microsoft.com/office/drawing/2014/main" id="{D427282E-3D8A-4306-9689-AA43E2183927}"/>
              </a:ext>
            </a:extLst>
          </p:cNvPr>
          <p:cNvSpPr>
            <a:spLocks noChangeShapeType="1"/>
          </p:cNvSpPr>
          <p:nvPr/>
        </p:nvSpPr>
        <p:spPr bwMode="auto">
          <a:xfrm>
            <a:off x="6745288" y="3486150"/>
            <a:ext cx="0" cy="393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47" name="Line 85">
            <a:extLst>
              <a:ext uri="{FF2B5EF4-FFF2-40B4-BE49-F238E27FC236}">
                <a16:creationId xmlns:a16="http://schemas.microsoft.com/office/drawing/2014/main" id="{67FA9CAC-2B92-4640-A83B-3CCD9542BD99}"/>
              </a:ext>
            </a:extLst>
          </p:cNvPr>
          <p:cNvSpPr>
            <a:spLocks noChangeShapeType="1"/>
          </p:cNvSpPr>
          <p:nvPr/>
        </p:nvSpPr>
        <p:spPr bwMode="auto">
          <a:xfrm>
            <a:off x="6745288" y="5278438"/>
            <a:ext cx="0" cy="2778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48" name="Line 86">
            <a:extLst>
              <a:ext uri="{FF2B5EF4-FFF2-40B4-BE49-F238E27FC236}">
                <a16:creationId xmlns:a16="http://schemas.microsoft.com/office/drawing/2014/main" id="{10CB92B5-D880-4DBD-BE9F-D7617D776399}"/>
              </a:ext>
            </a:extLst>
          </p:cNvPr>
          <p:cNvSpPr>
            <a:spLocks noChangeShapeType="1"/>
          </p:cNvSpPr>
          <p:nvPr/>
        </p:nvSpPr>
        <p:spPr bwMode="auto">
          <a:xfrm>
            <a:off x="41925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49" name="Line 88">
            <a:extLst>
              <a:ext uri="{FF2B5EF4-FFF2-40B4-BE49-F238E27FC236}">
                <a16:creationId xmlns:a16="http://schemas.microsoft.com/office/drawing/2014/main" id="{DF482559-250F-4459-8A8B-A23B62486805}"/>
              </a:ext>
            </a:extLst>
          </p:cNvPr>
          <p:cNvSpPr>
            <a:spLocks noChangeShapeType="1"/>
          </p:cNvSpPr>
          <p:nvPr/>
        </p:nvSpPr>
        <p:spPr bwMode="auto">
          <a:xfrm>
            <a:off x="41925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50" name="Line 89">
            <a:extLst>
              <a:ext uri="{FF2B5EF4-FFF2-40B4-BE49-F238E27FC236}">
                <a16:creationId xmlns:a16="http://schemas.microsoft.com/office/drawing/2014/main" id="{71AA315C-3121-4383-9B27-392A796D39A0}"/>
              </a:ext>
            </a:extLst>
          </p:cNvPr>
          <p:cNvSpPr>
            <a:spLocks noChangeShapeType="1"/>
          </p:cNvSpPr>
          <p:nvPr/>
        </p:nvSpPr>
        <p:spPr bwMode="auto">
          <a:xfrm>
            <a:off x="4192588" y="4826000"/>
            <a:ext cx="0" cy="4524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51" name="Line 90">
            <a:extLst>
              <a:ext uri="{FF2B5EF4-FFF2-40B4-BE49-F238E27FC236}">
                <a16:creationId xmlns:a16="http://schemas.microsoft.com/office/drawing/2014/main" id="{067BDB0D-31C3-411D-A96C-11EC98F1156E}"/>
              </a:ext>
            </a:extLst>
          </p:cNvPr>
          <p:cNvSpPr>
            <a:spLocks noChangeShapeType="1"/>
          </p:cNvSpPr>
          <p:nvPr/>
        </p:nvSpPr>
        <p:spPr bwMode="auto">
          <a:xfrm>
            <a:off x="41925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52" name="Line 91">
            <a:extLst>
              <a:ext uri="{FF2B5EF4-FFF2-40B4-BE49-F238E27FC236}">
                <a16:creationId xmlns:a16="http://schemas.microsoft.com/office/drawing/2014/main" id="{AB26545E-D481-46A3-A846-556FBB90C392}"/>
              </a:ext>
            </a:extLst>
          </p:cNvPr>
          <p:cNvSpPr>
            <a:spLocks noChangeShapeType="1"/>
          </p:cNvSpPr>
          <p:nvPr/>
        </p:nvSpPr>
        <p:spPr bwMode="auto">
          <a:xfrm>
            <a:off x="41925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53" name="Line 92">
            <a:extLst>
              <a:ext uri="{FF2B5EF4-FFF2-40B4-BE49-F238E27FC236}">
                <a16:creationId xmlns:a16="http://schemas.microsoft.com/office/drawing/2014/main" id="{DA622976-4D9B-463E-8449-7142A4EFDE5A}"/>
              </a:ext>
            </a:extLst>
          </p:cNvPr>
          <p:cNvSpPr>
            <a:spLocks noChangeShapeType="1"/>
          </p:cNvSpPr>
          <p:nvPr/>
        </p:nvSpPr>
        <p:spPr bwMode="auto">
          <a:xfrm>
            <a:off x="41925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28575" cap="sq">
                <a:solidFill>
                  <a:srgbClr val="000000"/>
                </a:solidFill>
                <a:round/>
                <a:headEnd/>
                <a:tailEnd/>
              </a14:hiddenLine>
            </a:ext>
          </a:extLst>
        </p:spPr>
        <p:txBody>
          <a:bodyPr/>
          <a:lstStyle/>
          <a:p>
            <a:endParaRPr lang="en-US"/>
          </a:p>
        </p:txBody>
      </p:sp>
      <p:sp>
        <p:nvSpPr>
          <p:cNvPr id="10254" name="Line 93">
            <a:extLst>
              <a:ext uri="{FF2B5EF4-FFF2-40B4-BE49-F238E27FC236}">
                <a16:creationId xmlns:a16="http://schemas.microsoft.com/office/drawing/2014/main" id="{07CA234F-82BA-4C89-B212-BFC505A5BDBB}"/>
              </a:ext>
            </a:extLst>
          </p:cNvPr>
          <p:cNvSpPr>
            <a:spLocks noChangeShapeType="1"/>
          </p:cNvSpPr>
          <p:nvPr/>
        </p:nvSpPr>
        <p:spPr bwMode="auto">
          <a:xfrm>
            <a:off x="6745288" y="3879850"/>
            <a:ext cx="0" cy="26193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55" name="Line 95">
            <a:extLst>
              <a:ext uri="{FF2B5EF4-FFF2-40B4-BE49-F238E27FC236}">
                <a16:creationId xmlns:a16="http://schemas.microsoft.com/office/drawing/2014/main" id="{3F01FB2F-36E2-4DF0-A276-7187B3150D71}"/>
              </a:ext>
            </a:extLst>
          </p:cNvPr>
          <p:cNvSpPr>
            <a:spLocks noChangeShapeType="1"/>
          </p:cNvSpPr>
          <p:nvPr/>
        </p:nvSpPr>
        <p:spPr bwMode="auto">
          <a:xfrm>
            <a:off x="6745288" y="4562477"/>
            <a:ext cx="0" cy="2635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56" name="Line 97">
            <a:extLst>
              <a:ext uri="{FF2B5EF4-FFF2-40B4-BE49-F238E27FC236}">
                <a16:creationId xmlns:a16="http://schemas.microsoft.com/office/drawing/2014/main" id="{1BDF49D6-558C-4C00-B1E6-C9F116BB7A97}"/>
              </a:ext>
            </a:extLst>
          </p:cNvPr>
          <p:cNvSpPr>
            <a:spLocks noChangeShapeType="1"/>
          </p:cNvSpPr>
          <p:nvPr/>
        </p:nvSpPr>
        <p:spPr bwMode="auto">
          <a:xfrm>
            <a:off x="6745288" y="5556252"/>
            <a:ext cx="0" cy="42227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57" name="Line 98">
            <a:extLst>
              <a:ext uri="{FF2B5EF4-FFF2-40B4-BE49-F238E27FC236}">
                <a16:creationId xmlns:a16="http://schemas.microsoft.com/office/drawing/2014/main" id="{D7C27CD9-3EA4-440D-9859-6AB9814993D0}"/>
              </a:ext>
            </a:extLst>
          </p:cNvPr>
          <p:cNvSpPr>
            <a:spLocks noChangeShapeType="1"/>
          </p:cNvSpPr>
          <p:nvPr/>
        </p:nvSpPr>
        <p:spPr bwMode="auto">
          <a:xfrm>
            <a:off x="6745288" y="5978525"/>
            <a:ext cx="0" cy="266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58" name="Line 99">
            <a:extLst>
              <a:ext uri="{FF2B5EF4-FFF2-40B4-BE49-F238E27FC236}">
                <a16:creationId xmlns:a16="http://schemas.microsoft.com/office/drawing/2014/main" id="{0E5C9CC3-362F-4D75-B50C-19DF9115D289}"/>
              </a:ext>
            </a:extLst>
          </p:cNvPr>
          <p:cNvSpPr>
            <a:spLocks noChangeShapeType="1"/>
          </p:cNvSpPr>
          <p:nvPr/>
        </p:nvSpPr>
        <p:spPr bwMode="auto">
          <a:xfrm>
            <a:off x="6745288" y="6245225"/>
            <a:ext cx="0" cy="431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59" name="Line 101">
            <a:extLst>
              <a:ext uri="{FF2B5EF4-FFF2-40B4-BE49-F238E27FC236}">
                <a16:creationId xmlns:a16="http://schemas.microsoft.com/office/drawing/2014/main" id="{0E1182A9-E25C-4104-83FE-576FD27D38F0}"/>
              </a:ext>
            </a:extLst>
          </p:cNvPr>
          <p:cNvSpPr>
            <a:spLocks noChangeShapeType="1"/>
          </p:cNvSpPr>
          <p:nvPr/>
        </p:nvSpPr>
        <p:spPr bwMode="auto">
          <a:xfrm>
            <a:off x="6027738" y="6677025"/>
            <a:ext cx="7175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US"/>
          </a:p>
        </p:txBody>
      </p:sp>
      <p:sp>
        <p:nvSpPr>
          <p:cNvPr id="10260" name="TextBox 10">
            <a:extLst>
              <a:ext uri="{FF2B5EF4-FFF2-40B4-BE49-F238E27FC236}">
                <a16:creationId xmlns:a16="http://schemas.microsoft.com/office/drawing/2014/main" id="{026A4507-EFB5-4816-B800-18097320BFA6}"/>
              </a:ext>
            </a:extLst>
          </p:cNvPr>
          <p:cNvSpPr txBox="1">
            <a:spLocks noChangeArrowheads="1"/>
          </p:cNvSpPr>
          <p:nvPr/>
        </p:nvSpPr>
        <p:spPr bwMode="auto">
          <a:xfrm>
            <a:off x="4021930" y="457200"/>
            <a:ext cx="3293263" cy="3139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100" dirty="0">
                <a:latin typeface="Calibri" panose="020F0502020204030204" pitchFamily="34" charset="0"/>
              </a:rPr>
              <a:t>The ultimate goal is to provide the highest total return from harvesting refined factor premiums throughout the economic cycle.</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With an active share above 90% and a tracking error of about 10%, the SmartALPHA® Indexes are prominently dynamic indexes designed to add value through both stock selection and sector allocation.</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The active approach with concentrated, equal-weighted portfolios and quarterly reconstitution ensures that these index profiles are consistently maintained throughout the economic cycle. </a:t>
            </a:r>
          </a:p>
          <a:p>
            <a:pPr eaLnBrk="1" hangingPunct="1"/>
            <a:endParaRPr lang="en-US" altLang="en-US" sz="1100" dirty="0">
              <a:latin typeface="Calibri" panose="020F0502020204030204" pitchFamily="34" charset="0"/>
            </a:endParaRPr>
          </a:p>
          <a:p>
            <a:pPr eaLnBrk="1" hangingPunct="1"/>
            <a:r>
              <a:rPr lang="en-US" altLang="en-US" sz="1100" dirty="0">
                <a:latin typeface="Calibri" panose="020F0502020204030204" pitchFamily="34" charset="0"/>
              </a:rPr>
              <a:t>Their focused nature, disciplined and consistent process in their pursuit of alpha is what sets apart the SmartALPHA® Indexes from the other available equity indexes and actively managed products. </a:t>
            </a:r>
          </a:p>
        </p:txBody>
      </p:sp>
      <p:sp>
        <p:nvSpPr>
          <p:cNvPr id="22" name="Rectangle 21">
            <a:extLst>
              <a:ext uri="{FF2B5EF4-FFF2-40B4-BE49-F238E27FC236}">
                <a16:creationId xmlns:a16="http://schemas.microsoft.com/office/drawing/2014/main" id="{525227CC-648F-4CCB-A400-747C0A3E98CD}"/>
              </a:ext>
            </a:extLst>
          </p:cNvPr>
          <p:cNvSpPr/>
          <p:nvPr/>
        </p:nvSpPr>
        <p:spPr>
          <a:xfrm>
            <a:off x="457200" y="149423"/>
            <a:ext cx="6858000" cy="307777"/>
          </a:xfrm>
          <a:prstGeom prst="rect">
            <a:avLst/>
          </a:prstGeom>
          <a:solidFill>
            <a:schemeClr val="accent1">
              <a:lumMod val="75000"/>
            </a:schemeClr>
          </a:solidFill>
          <a:effectLst>
            <a:glow rad="101600">
              <a:schemeClr val="accent1">
                <a:lumMod val="60000"/>
                <a:lumOff val="40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400" b="1" dirty="0"/>
              <a:t>SmartALPHA® Business Cycle Indexes</a:t>
            </a:r>
          </a:p>
        </p:txBody>
      </p:sp>
      <p:cxnSp>
        <p:nvCxnSpPr>
          <p:cNvPr id="24" name="Straight Connector 23">
            <a:extLst>
              <a:ext uri="{FF2B5EF4-FFF2-40B4-BE49-F238E27FC236}">
                <a16:creationId xmlns:a16="http://schemas.microsoft.com/office/drawing/2014/main" id="{055B77B8-21D6-46A8-9165-7BCF91E18328}"/>
              </a:ext>
            </a:extLst>
          </p:cNvPr>
          <p:cNvCxnSpPr>
            <a:cxnSpLocks/>
          </p:cNvCxnSpPr>
          <p:nvPr/>
        </p:nvCxnSpPr>
        <p:spPr>
          <a:xfrm flipV="1">
            <a:off x="152400" y="8686800"/>
            <a:ext cx="73914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42CAD15F-C6A4-4E6C-81B3-4B01846FEC28}"/>
              </a:ext>
            </a:extLst>
          </p:cNvPr>
          <p:cNvPicPr>
            <a:picLocks noChangeAspect="1"/>
          </p:cNvPicPr>
          <p:nvPr/>
        </p:nvPicPr>
        <p:blipFill>
          <a:blip r:embed="rId3"/>
          <a:stretch>
            <a:fillRect/>
          </a:stretch>
        </p:blipFill>
        <p:spPr>
          <a:xfrm>
            <a:off x="297996" y="8734742"/>
            <a:ext cx="1571353" cy="333058"/>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150375</TotalTime>
  <Words>5896</Words>
  <Application>Microsoft Office PowerPoint</Application>
  <PresentationFormat>Custom</PresentationFormat>
  <Paragraphs>329</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SmartALPHA® Business Cycle Indexes Conceptual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CREST QUALITY EQUITY PORTFOLIO Quarterly Fact Sheet and Commentary  March 31, 2012</dc:title>
  <dc:creator>Gabrielle</dc:creator>
  <cp:lastModifiedBy>Katherine Gallagher</cp:lastModifiedBy>
  <cp:revision>1082</cp:revision>
  <cp:lastPrinted>2013-08-16T16:32:13Z</cp:lastPrinted>
  <dcterms:created xsi:type="dcterms:W3CDTF">2012-05-22T13:37:59Z</dcterms:created>
  <dcterms:modified xsi:type="dcterms:W3CDTF">2021-04-21T19:58:55Z</dcterms:modified>
</cp:coreProperties>
</file>